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6" r:id="rId3"/>
    <p:sldId id="268" r:id="rId4"/>
    <p:sldId id="269" r:id="rId5"/>
    <p:sldId id="258" r:id="rId6"/>
    <p:sldId id="259" r:id="rId7"/>
    <p:sldId id="271" r:id="rId8"/>
    <p:sldId id="260" r:id="rId9"/>
    <p:sldId id="272" r:id="rId10"/>
    <p:sldId id="261" r:id="rId11"/>
    <p:sldId id="273" r:id="rId12"/>
    <p:sldId id="262" r:id="rId13"/>
    <p:sldId id="274" r:id="rId14"/>
    <p:sldId id="263" r:id="rId15"/>
    <p:sldId id="264" r:id="rId16"/>
    <p:sldId id="265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91C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9629" y="1177290"/>
            <a:ext cx="7444740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144" y="1557020"/>
            <a:ext cx="9109710" cy="4528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oetry.suite101.com/article.cfm/robert_frost_s_tricky_poe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73857" y="2403424"/>
            <a:ext cx="39465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i="1" dirty="0">
                <a:latin typeface="Pristina"/>
                <a:cs typeface="Pristina"/>
              </a:rPr>
              <a:t>The Road </a:t>
            </a:r>
            <a:r>
              <a:rPr sz="4400" b="1" i="1" spc="5" dirty="0">
                <a:latin typeface="Pristina"/>
                <a:cs typeface="Pristina"/>
              </a:rPr>
              <a:t>Not</a:t>
            </a:r>
            <a:r>
              <a:rPr sz="4400" b="1" i="1" spc="-120" dirty="0">
                <a:latin typeface="Pristina"/>
                <a:cs typeface="Pristina"/>
              </a:rPr>
              <a:t> </a:t>
            </a:r>
            <a:r>
              <a:rPr sz="4400" b="1" i="1" dirty="0">
                <a:latin typeface="Pristina"/>
                <a:cs typeface="Pristina"/>
              </a:rPr>
              <a:t>Taken</a:t>
            </a:r>
            <a:endParaRPr sz="4400" dirty="0">
              <a:latin typeface="Pristina"/>
              <a:cs typeface="Pristi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07102" y="3223082"/>
            <a:ext cx="192976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15" dirty="0">
                <a:latin typeface="Gabriola"/>
                <a:cs typeface="Gabriola"/>
              </a:rPr>
              <a:t>By </a:t>
            </a:r>
            <a:r>
              <a:rPr sz="3200" b="1" dirty="0">
                <a:latin typeface="Gabriola"/>
                <a:cs typeface="Gabriola"/>
              </a:rPr>
              <a:t>Robert</a:t>
            </a:r>
            <a:r>
              <a:rPr sz="3200" b="1" spc="-160" dirty="0">
                <a:latin typeface="Gabriola"/>
                <a:cs typeface="Gabriola"/>
              </a:rPr>
              <a:t> </a:t>
            </a:r>
            <a:r>
              <a:rPr sz="3200" b="1" spc="5" dirty="0">
                <a:latin typeface="Gabriola"/>
                <a:cs typeface="Gabriola"/>
              </a:rPr>
              <a:t>Frost</a:t>
            </a:r>
            <a:endParaRPr sz="3200" dirty="0">
              <a:latin typeface="Gabriola"/>
              <a:cs typeface="Gabriola"/>
            </a:endParaRPr>
          </a:p>
        </p:txBody>
      </p:sp>
    </p:spTree>
    <p:extLst>
      <p:ext uri="{BB962C8B-B14F-4D97-AF65-F5344CB8AC3E}">
        <p14:creationId xmlns:p14="http://schemas.microsoft.com/office/powerpoint/2010/main" val="143990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69" y="2105659"/>
            <a:ext cx="5601335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592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Calibri"/>
                <a:cs typeface="Calibri"/>
              </a:rPr>
              <a:t>And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both that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morning equally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lay 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In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leaves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no step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had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trodden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black</a:t>
            </a:r>
            <a:r>
              <a:rPr sz="2800" dirty="0">
                <a:latin typeface="Calibri"/>
                <a:cs typeface="Calibri"/>
              </a:rPr>
              <a:t>. 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Oh,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I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kept the first for another</a:t>
            </a:r>
            <a:r>
              <a:rPr sz="28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day!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spc="-5" dirty="0">
                <a:latin typeface="Calibri"/>
                <a:cs typeface="Calibri"/>
              </a:rPr>
              <a:t>Yet knowing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how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way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leads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on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to way, 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I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doubted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if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I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should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ever come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back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56739" y="1583689"/>
            <a:ext cx="580390" cy="773430"/>
          </a:xfrm>
          <a:custGeom>
            <a:avLst/>
            <a:gdLst/>
            <a:ahLst/>
            <a:cxnLst/>
            <a:rect l="l" t="t" r="r" b="b"/>
            <a:pathLst>
              <a:path w="580389" h="773430">
                <a:moveTo>
                  <a:pt x="0" y="773430"/>
                </a:moveTo>
                <a:lnTo>
                  <a:pt x="580390" y="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92679" y="1499869"/>
            <a:ext cx="107950" cy="1155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7469" y="890270"/>
            <a:ext cx="509587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tx1"/>
                </a:solidFill>
              </a:rPr>
              <a:t>looking </a:t>
            </a:r>
            <a:r>
              <a:rPr spc="-10" dirty="0">
                <a:solidFill>
                  <a:schemeClr val="tx1"/>
                </a:solidFill>
              </a:rPr>
              <a:t>back, </a:t>
            </a:r>
            <a:r>
              <a:rPr dirty="0">
                <a:solidFill>
                  <a:schemeClr val="tx1"/>
                </a:solidFill>
              </a:rPr>
              <a:t>he </a:t>
            </a:r>
            <a:r>
              <a:rPr spc="-5" dirty="0">
                <a:solidFill>
                  <a:schemeClr val="tx1"/>
                </a:solidFill>
              </a:rPr>
              <a:t>realises that no one had chosen either  </a:t>
            </a:r>
            <a:r>
              <a:rPr i="1" spc="-5" dirty="0">
                <a:solidFill>
                  <a:schemeClr val="tx1"/>
                </a:solidFill>
              </a:rPr>
              <a:t>path that </a:t>
            </a:r>
            <a:r>
              <a:rPr i="1" spc="-10" dirty="0">
                <a:solidFill>
                  <a:schemeClr val="tx1"/>
                </a:solidFill>
              </a:rPr>
              <a:t>day </a:t>
            </a:r>
            <a:r>
              <a:rPr i="1" dirty="0">
                <a:solidFill>
                  <a:schemeClr val="tx1"/>
                </a:solidFill>
              </a:rPr>
              <a:t>– </a:t>
            </a:r>
            <a:r>
              <a:rPr i="1" spc="-5" dirty="0">
                <a:solidFill>
                  <a:schemeClr val="tx1"/>
                </a:solidFill>
              </a:rPr>
              <a:t>both were covered with </a:t>
            </a:r>
            <a:r>
              <a:rPr i="1" spc="-5" dirty="0">
                <a:solidFill>
                  <a:srgbClr val="FF0000"/>
                </a:solidFill>
              </a:rPr>
              <a:t>‘leaves </a:t>
            </a:r>
            <a:r>
              <a:rPr i="1" dirty="0">
                <a:solidFill>
                  <a:srgbClr val="FF0000"/>
                </a:solidFill>
              </a:rPr>
              <a:t>no </a:t>
            </a:r>
            <a:r>
              <a:rPr i="1" spc="-5" dirty="0">
                <a:solidFill>
                  <a:srgbClr val="FF0000"/>
                </a:solidFill>
              </a:rPr>
              <a:t>step  had trodden</a:t>
            </a:r>
            <a:r>
              <a:rPr i="1" spc="-10" dirty="0">
                <a:solidFill>
                  <a:srgbClr val="FF0000"/>
                </a:solidFill>
              </a:rPr>
              <a:t> black’</a:t>
            </a:r>
          </a:p>
        </p:txBody>
      </p:sp>
      <p:sp>
        <p:nvSpPr>
          <p:cNvPr id="6" name="object 6"/>
          <p:cNvSpPr/>
          <p:nvPr/>
        </p:nvSpPr>
        <p:spPr>
          <a:xfrm>
            <a:off x="3928109" y="2941320"/>
            <a:ext cx="2682240" cy="344170"/>
          </a:xfrm>
          <a:custGeom>
            <a:avLst/>
            <a:gdLst/>
            <a:ahLst/>
            <a:cxnLst/>
            <a:rect l="l" t="t" r="r" b="b"/>
            <a:pathLst>
              <a:path w="2682240" h="344170">
                <a:moveTo>
                  <a:pt x="0" y="344169"/>
                </a:moveTo>
                <a:lnTo>
                  <a:pt x="2682240" y="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97650" y="2885439"/>
            <a:ext cx="116840" cy="1130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49340" y="2247900"/>
            <a:ext cx="27984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Calibri"/>
                <a:cs typeface="Calibri"/>
              </a:rPr>
              <a:t>exclamation of regret </a:t>
            </a:r>
            <a:r>
              <a:rPr sz="1800" i="1" dirty="0">
                <a:latin typeface="Calibri"/>
                <a:cs typeface="Calibri"/>
              </a:rPr>
              <a:t>–  </a:t>
            </a:r>
            <a:r>
              <a:rPr sz="1800" i="1" spc="-5" dirty="0">
                <a:latin typeface="Calibri"/>
                <a:cs typeface="Calibri"/>
              </a:rPr>
              <a:t>emphasises the </a:t>
            </a:r>
            <a:r>
              <a:rPr sz="1800" i="1" spc="-10" dirty="0">
                <a:latin typeface="Calibri"/>
                <a:cs typeface="Calibri"/>
              </a:rPr>
              <a:t>importance </a:t>
            </a:r>
            <a:r>
              <a:rPr sz="1800" i="1" dirty="0">
                <a:latin typeface="Calibri"/>
                <a:cs typeface="Calibri"/>
              </a:rPr>
              <a:t>of  </a:t>
            </a:r>
            <a:r>
              <a:rPr sz="1800" i="1" spc="-5" dirty="0">
                <a:latin typeface="Calibri"/>
                <a:cs typeface="Calibri"/>
              </a:rPr>
              <a:t>the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choice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57120" y="3929379"/>
            <a:ext cx="867410" cy="1200150"/>
          </a:xfrm>
          <a:custGeom>
            <a:avLst/>
            <a:gdLst/>
            <a:ahLst/>
            <a:cxnLst/>
            <a:rect l="l" t="t" r="r" b="b"/>
            <a:pathLst>
              <a:path w="867410" h="1200150">
                <a:moveTo>
                  <a:pt x="0" y="0"/>
                </a:moveTo>
                <a:lnTo>
                  <a:pt x="867410" y="120015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80079" y="5097779"/>
            <a:ext cx="106680" cy="1181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362959" y="4606290"/>
            <a:ext cx="4725670" cy="1945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920" algn="just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Calibri"/>
                <a:cs typeface="Calibri"/>
              </a:rPr>
              <a:t>by </a:t>
            </a:r>
            <a:r>
              <a:rPr sz="1800" i="1" spc="-5" dirty="0">
                <a:latin typeface="Calibri"/>
                <a:cs typeface="Calibri"/>
              </a:rPr>
              <a:t>making </a:t>
            </a:r>
            <a:r>
              <a:rPr sz="1800" i="1" dirty="0">
                <a:latin typeface="Calibri"/>
                <a:cs typeface="Calibri"/>
              </a:rPr>
              <a:t>a </a:t>
            </a:r>
            <a:r>
              <a:rPr sz="1800" i="1" spc="-5" dirty="0">
                <a:latin typeface="Calibri"/>
                <a:cs typeface="Calibri"/>
              </a:rPr>
              <a:t>choice, your life changes and you are  never able to make things exactly as they were </a:t>
            </a:r>
            <a:r>
              <a:rPr sz="1800" i="1" spc="-10" dirty="0">
                <a:latin typeface="Calibri"/>
                <a:cs typeface="Calibri"/>
              </a:rPr>
              <a:t>in  </a:t>
            </a:r>
            <a:r>
              <a:rPr sz="1800" i="1" spc="-5" dirty="0">
                <a:latin typeface="Calibri"/>
                <a:cs typeface="Calibri"/>
              </a:rPr>
              <a:t>the </a:t>
            </a:r>
            <a:r>
              <a:rPr sz="1800" i="1" spc="-10" dirty="0">
                <a:latin typeface="Calibri"/>
                <a:cs typeface="Calibri"/>
              </a:rPr>
              <a:t>past. </a:t>
            </a:r>
            <a:r>
              <a:rPr sz="1800" i="1" dirty="0">
                <a:latin typeface="Calibri"/>
                <a:cs typeface="Calibri"/>
              </a:rPr>
              <a:t>A </a:t>
            </a:r>
            <a:r>
              <a:rPr sz="1800" i="1" spc="-5" dirty="0">
                <a:latin typeface="Calibri"/>
                <a:cs typeface="Calibri"/>
              </a:rPr>
              <a:t>bit like the butterfly</a:t>
            </a:r>
            <a:r>
              <a:rPr sz="1800" i="1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effect.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i="1" spc="-5" dirty="0">
                <a:latin typeface="Calibri"/>
                <a:cs typeface="Calibri"/>
              </a:rPr>
              <a:t>Even at the time </a:t>
            </a:r>
            <a:r>
              <a:rPr sz="1800" i="1" dirty="0">
                <a:latin typeface="Calibri"/>
                <a:cs typeface="Calibri"/>
              </a:rPr>
              <a:t>of </a:t>
            </a:r>
            <a:r>
              <a:rPr sz="1800" i="1" spc="-5" dirty="0">
                <a:latin typeface="Calibri"/>
                <a:cs typeface="Calibri"/>
              </a:rPr>
              <a:t>making the choice, </a:t>
            </a:r>
            <a:r>
              <a:rPr sz="1800" i="1" spc="-5" dirty="0">
                <a:solidFill>
                  <a:srgbClr val="FF0000"/>
                </a:solidFill>
                <a:latin typeface="Calibri"/>
                <a:cs typeface="Calibri"/>
              </a:rPr>
              <a:t>he ‘doubted  if [he] should ever come back’</a:t>
            </a:r>
            <a:r>
              <a:rPr sz="1800" i="1" spc="-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– </a:t>
            </a:r>
            <a:r>
              <a:rPr sz="1800" i="1" spc="-5" dirty="0">
                <a:latin typeface="Calibri"/>
                <a:cs typeface="Calibri"/>
              </a:rPr>
              <a:t>this gives </a:t>
            </a:r>
            <a:r>
              <a:rPr sz="1800" i="1" dirty="0">
                <a:latin typeface="Calibri"/>
                <a:cs typeface="Calibri"/>
              </a:rPr>
              <a:t>a </a:t>
            </a:r>
            <a:r>
              <a:rPr sz="1800" i="1" spc="-5" dirty="0">
                <a:latin typeface="Calibri"/>
                <a:cs typeface="Calibri"/>
              </a:rPr>
              <a:t>real  sense of stepping into the unknown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629" y="1177290"/>
            <a:ext cx="7444740" cy="492443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Summary of the third stanza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" y="1557020"/>
            <a:ext cx="9109710" cy="374910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800" spc="-5" dirty="0">
                <a:latin typeface="Gabriola"/>
                <a:cs typeface="Gabriola"/>
              </a:rPr>
              <a:t>The third stanza continues with the cogitation about </a:t>
            </a:r>
            <a:r>
              <a:rPr lang="en-US" sz="2800" spc="-10" dirty="0">
                <a:latin typeface="Gabriola"/>
                <a:cs typeface="Gabriola"/>
              </a:rPr>
              <a:t>the  possible </a:t>
            </a:r>
            <a:r>
              <a:rPr lang="en-US" sz="2800" spc="-5" dirty="0">
                <a:latin typeface="Gabriola"/>
                <a:cs typeface="Gabriola"/>
              </a:rPr>
              <a:t>differences between the two road. He had noticed  that </a:t>
            </a:r>
            <a:r>
              <a:rPr lang="en-US" sz="2800" dirty="0">
                <a:latin typeface="Gabriola"/>
                <a:cs typeface="Gabriola"/>
              </a:rPr>
              <a:t>the </a:t>
            </a:r>
            <a:r>
              <a:rPr lang="en-US" sz="2800" spc="-5" dirty="0">
                <a:latin typeface="Gabriola"/>
                <a:cs typeface="Gabriola"/>
              </a:rPr>
              <a:t>leaves were both fresh fallen on </a:t>
            </a:r>
            <a:r>
              <a:rPr lang="en-US" sz="2800" dirty="0">
                <a:latin typeface="Gabriola"/>
                <a:cs typeface="Gabriola"/>
              </a:rPr>
              <a:t>them </a:t>
            </a:r>
            <a:r>
              <a:rPr lang="en-US" sz="2800" spc="-5" dirty="0">
                <a:latin typeface="Gabriola"/>
                <a:cs typeface="Gabriola"/>
              </a:rPr>
              <a:t>both and  had not been </a:t>
            </a:r>
            <a:r>
              <a:rPr lang="en-US" sz="2800" spc="-10" dirty="0">
                <a:latin typeface="Gabriola"/>
                <a:cs typeface="Gabriola"/>
              </a:rPr>
              <a:t>walked </a:t>
            </a:r>
            <a:r>
              <a:rPr lang="en-US" sz="2800" spc="-5" dirty="0">
                <a:latin typeface="Gabriola"/>
                <a:cs typeface="Gabriola"/>
              </a:rPr>
              <a:t>on, but </a:t>
            </a:r>
            <a:r>
              <a:rPr lang="en-US" sz="2800" spc="-10" dirty="0">
                <a:latin typeface="Gabriola"/>
                <a:cs typeface="Gabriola"/>
              </a:rPr>
              <a:t>then </a:t>
            </a:r>
            <a:r>
              <a:rPr lang="en-US" sz="2800" spc="-5" dirty="0">
                <a:latin typeface="Gabriola"/>
                <a:cs typeface="Gabriola"/>
              </a:rPr>
              <a:t>again claims </a:t>
            </a:r>
            <a:r>
              <a:rPr lang="en-US" sz="2800" dirty="0">
                <a:latin typeface="Gabriola"/>
                <a:cs typeface="Gabriola"/>
              </a:rPr>
              <a:t>that  </a:t>
            </a:r>
            <a:r>
              <a:rPr lang="en-US" sz="2800" spc="-5" dirty="0">
                <a:latin typeface="Gabriola"/>
                <a:cs typeface="Gabriola"/>
              </a:rPr>
              <a:t>maybe he </a:t>
            </a:r>
            <a:r>
              <a:rPr lang="en-US" sz="2800" spc="-10" dirty="0">
                <a:latin typeface="Gabriola"/>
                <a:cs typeface="Gabriola"/>
              </a:rPr>
              <a:t>would </a:t>
            </a:r>
            <a:r>
              <a:rPr lang="en-US" sz="2800" spc="-5" dirty="0">
                <a:latin typeface="Gabriola"/>
                <a:cs typeface="Gabriola"/>
              </a:rPr>
              <a:t>come back and </a:t>
            </a:r>
            <a:r>
              <a:rPr lang="en-US" sz="2800" spc="-10" dirty="0">
                <a:latin typeface="Gabriola"/>
                <a:cs typeface="Gabriola"/>
              </a:rPr>
              <a:t>also walk </a:t>
            </a:r>
            <a:r>
              <a:rPr lang="en-US" sz="2800" spc="-5" dirty="0">
                <a:latin typeface="Gabriola"/>
                <a:cs typeface="Gabriola"/>
              </a:rPr>
              <a:t>the first </a:t>
            </a:r>
            <a:r>
              <a:rPr lang="en-US" sz="2800" spc="-10" dirty="0">
                <a:latin typeface="Gabriola"/>
                <a:cs typeface="Gabriola"/>
              </a:rPr>
              <a:t>one  </a:t>
            </a:r>
            <a:r>
              <a:rPr lang="en-US" sz="2800" spc="-5" dirty="0">
                <a:latin typeface="Gabriola"/>
                <a:cs typeface="Gabriola"/>
              </a:rPr>
              <a:t>sometimes, but he doubted he </a:t>
            </a:r>
            <a:r>
              <a:rPr lang="en-US" sz="2800" spc="-10" dirty="0">
                <a:latin typeface="Gabriola"/>
                <a:cs typeface="Gabriola"/>
              </a:rPr>
              <a:t>would </a:t>
            </a:r>
            <a:r>
              <a:rPr lang="en-US" sz="2800" spc="-5" dirty="0">
                <a:latin typeface="Gabriola"/>
                <a:cs typeface="Gabriola"/>
              </a:rPr>
              <a:t>be able </a:t>
            </a:r>
            <a:r>
              <a:rPr lang="en-US" sz="2800" dirty="0">
                <a:latin typeface="Gabriola"/>
                <a:cs typeface="Gabriola"/>
              </a:rPr>
              <a:t>to, </a:t>
            </a:r>
            <a:r>
              <a:rPr lang="en-US" sz="2800" spc="-5" dirty="0">
                <a:latin typeface="Gabriola"/>
                <a:cs typeface="Gabriola"/>
              </a:rPr>
              <a:t>because  in</a:t>
            </a:r>
            <a:r>
              <a:rPr lang="en-US" sz="2800" spc="5" dirty="0">
                <a:latin typeface="Gabriola"/>
                <a:cs typeface="Gabriola"/>
              </a:rPr>
              <a:t> </a:t>
            </a:r>
            <a:r>
              <a:rPr lang="en-US" sz="2800" spc="-5" dirty="0">
                <a:latin typeface="Gabriola"/>
                <a:cs typeface="Gabriola"/>
              </a:rPr>
              <a:t>life	one </a:t>
            </a:r>
            <a:r>
              <a:rPr lang="en-US" sz="2800" spc="-10" dirty="0">
                <a:latin typeface="Gabriola"/>
                <a:cs typeface="Gabriola"/>
              </a:rPr>
              <a:t>thing </a:t>
            </a:r>
            <a:r>
              <a:rPr lang="en-US" sz="2800" spc="-5" dirty="0">
                <a:latin typeface="Gabriola"/>
                <a:cs typeface="Gabriola"/>
              </a:rPr>
              <a:t>leads to another and </a:t>
            </a:r>
            <a:r>
              <a:rPr lang="en-US" sz="2800" spc="-10" dirty="0">
                <a:latin typeface="Gabriola"/>
                <a:cs typeface="Gabriola"/>
              </a:rPr>
              <a:t>time </a:t>
            </a:r>
            <a:r>
              <a:rPr lang="en-US" sz="2800" spc="-5" dirty="0">
                <a:latin typeface="Gabriola"/>
                <a:cs typeface="Gabriola"/>
              </a:rPr>
              <a:t>is</a:t>
            </a:r>
            <a:r>
              <a:rPr lang="en-US" sz="2800" spc="85" dirty="0">
                <a:latin typeface="Gabriola"/>
                <a:cs typeface="Gabriola"/>
              </a:rPr>
              <a:t> </a:t>
            </a:r>
            <a:r>
              <a:rPr lang="en-US" sz="2800" spc="-5" dirty="0">
                <a:latin typeface="Gabriola"/>
                <a:cs typeface="Gabriola"/>
              </a:rPr>
              <a:t>short.</a:t>
            </a:r>
            <a:endParaRPr lang="en-US" sz="2800" dirty="0">
              <a:latin typeface="Gabriola"/>
              <a:cs typeface="Gabriola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2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69" y="1963420"/>
            <a:ext cx="5564505" cy="2157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535930" algn="l"/>
              </a:tabLst>
            </a:pP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I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shall be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telling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this with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sigh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Somewhere ages an</a:t>
            </a:r>
            <a:r>
              <a:rPr sz="2800" u="sng" spc="-5" dirty="0">
                <a:uFill>
                  <a:solidFill>
                    <a:srgbClr val="497DBA"/>
                  </a:solidFill>
                </a:uFill>
                <a:latin typeface="Calibri"/>
                <a:cs typeface="Calibri"/>
              </a:rPr>
              <a:t>d</a:t>
            </a:r>
            <a:r>
              <a:rPr sz="2800" u="sng" spc="-35" dirty="0">
                <a:uFill>
                  <a:solidFill>
                    <a:srgbClr val="497DBA"/>
                  </a:solidFill>
                </a:uFill>
                <a:latin typeface="Calibri"/>
                <a:cs typeface="Calibri"/>
              </a:rPr>
              <a:t> </a:t>
            </a:r>
            <a:r>
              <a:rPr sz="2800" u="sng" spc="-5" dirty="0">
                <a:uFill>
                  <a:solidFill>
                    <a:srgbClr val="497DBA"/>
                  </a:solidFill>
                </a:uFill>
                <a:latin typeface="Calibri"/>
                <a:cs typeface="Calibri"/>
              </a:rPr>
              <a:t>ages</a:t>
            </a:r>
            <a:r>
              <a:rPr sz="2800" u="sng" spc="-15" dirty="0">
                <a:uFill>
                  <a:solidFill>
                    <a:srgbClr val="497DBA"/>
                  </a:solidFill>
                </a:uFill>
                <a:latin typeface="Calibri"/>
                <a:cs typeface="Calibri"/>
              </a:rPr>
              <a:t> </a:t>
            </a:r>
            <a:r>
              <a:rPr sz="2800" u="sng" spc="-10" dirty="0">
                <a:uFill>
                  <a:solidFill>
                    <a:srgbClr val="497DBA"/>
                  </a:solidFill>
                </a:uFill>
                <a:latin typeface="Calibri"/>
                <a:cs typeface="Calibri"/>
              </a:rPr>
              <a:t>hence: </a:t>
            </a:r>
            <a:r>
              <a:rPr sz="2800" u="sng" dirty="0">
                <a:uFill>
                  <a:solidFill>
                    <a:srgbClr val="497DBA"/>
                  </a:solidFill>
                </a:uFill>
                <a:latin typeface="Calibri"/>
                <a:cs typeface="Calibri"/>
              </a:rPr>
              <a:t>	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Two roads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diverged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in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a wood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I—  I </a:t>
            </a:r>
            <a:r>
              <a:rPr sz="2800" spc="-5" dirty="0">
                <a:latin typeface="Calibri"/>
                <a:cs typeface="Calibri"/>
              </a:rPr>
              <a:t>took the one </a:t>
            </a:r>
            <a:r>
              <a:rPr sz="2800" spc="-10" dirty="0">
                <a:latin typeface="Calibri"/>
                <a:cs typeface="Calibri"/>
              </a:rPr>
              <a:t>less </a:t>
            </a:r>
            <a:r>
              <a:rPr sz="2800" spc="-5" dirty="0">
                <a:latin typeface="Calibri"/>
                <a:cs typeface="Calibri"/>
              </a:rPr>
              <a:t>traveled </a:t>
            </a:r>
            <a:r>
              <a:rPr sz="2800" spc="-10" dirty="0">
                <a:latin typeface="Calibri"/>
                <a:cs typeface="Calibri"/>
              </a:rPr>
              <a:t>by,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ts val="3350"/>
              </a:lnSpc>
            </a:pP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that has made all the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difference</a:t>
            </a:r>
            <a:r>
              <a:rPr sz="2800" spc="-5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99739" y="1816100"/>
            <a:ext cx="2042160" cy="613410"/>
          </a:xfrm>
          <a:custGeom>
            <a:avLst/>
            <a:gdLst/>
            <a:ahLst/>
            <a:cxnLst/>
            <a:rect l="l" t="t" r="r" b="b"/>
            <a:pathLst>
              <a:path w="2042160" h="613410">
                <a:moveTo>
                  <a:pt x="0" y="613410"/>
                </a:moveTo>
                <a:lnTo>
                  <a:pt x="2042160" y="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24120" y="1761489"/>
            <a:ext cx="119379" cy="107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842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he looks to the future </a:t>
            </a:r>
            <a:r>
              <a:rPr dirty="0"/>
              <a:t>– </a:t>
            </a:r>
            <a:r>
              <a:rPr spc="-5" dirty="0"/>
              <a:t>he </a:t>
            </a:r>
            <a:r>
              <a:rPr spc="-10" dirty="0"/>
              <a:t>cannot </a:t>
            </a:r>
            <a:r>
              <a:rPr dirty="0"/>
              <a:t>be </a:t>
            </a:r>
            <a:r>
              <a:rPr spc="-5" dirty="0"/>
              <a:t>certain that his  </a:t>
            </a:r>
            <a:r>
              <a:rPr i="1" spc="-5" dirty="0"/>
              <a:t>choice was the right one</a:t>
            </a:r>
          </a:p>
        </p:txBody>
      </p:sp>
      <p:sp>
        <p:nvSpPr>
          <p:cNvPr id="6" name="object 6"/>
          <p:cNvSpPr/>
          <p:nvPr/>
        </p:nvSpPr>
        <p:spPr>
          <a:xfrm>
            <a:off x="5601970" y="2802889"/>
            <a:ext cx="113029" cy="1130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49340" y="2606040"/>
            <a:ext cx="29038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FF0000"/>
                </a:solidFill>
                <a:latin typeface="Calibri"/>
                <a:cs typeface="Calibri"/>
              </a:rPr>
              <a:t>repetition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of opening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poem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is  circular. This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is Frost telling  the same story again in the  future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85110" y="3928109"/>
            <a:ext cx="1697989" cy="1087120"/>
          </a:xfrm>
          <a:custGeom>
            <a:avLst/>
            <a:gdLst/>
            <a:ahLst/>
            <a:cxnLst/>
            <a:rect l="l" t="t" r="r" b="b"/>
            <a:pathLst>
              <a:path w="1697989" h="1087120">
                <a:moveTo>
                  <a:pt x="0" y="0"/>
                </a:moveTo>
                <a:lnTo>
                  <a:pt x="1697989" y="108712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55159" y="4968240"/>
            <a:ext cx="116839" cy="1041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791709" y="4391659"/>
            <a:ext cx="323024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‘the difference’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-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you can interpret  this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you wish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but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it is important  that you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think about its  meaning. Frost himself says this  final line does not mean he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made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the right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choice,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rather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that he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had to make the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choice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and it  changed everything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629" y="381000"/>
            <a:ext cx="7444740" cy="1227177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Summary of the fourth stanza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" y="1557020"/>
            <a:ext cx="9109710" cy="4279120"/>
          </a:xfrm>
        </p:spPr>
        <p:txBody>
          <a:bodyPr/>
          <a:lstStyle/>
          <a:p>
            <a:pPr marL="254635" marR="262255" algn="ctr">
              <a:lnSpc>
                <a:spcPct val="80000"/>
              </a:lnSpc>
              <a:spcBef>
                <a:spcPts val="910"/>
              </a:spcBef>
            </a:pPr>
            <a:r>
              <a:rPr lang="en-US" sz="2800" spc="-5" dirty="0">
                <a:latin typeface="Gabriola"/>
                <a:cs typeface="Gabriola"/>
              </a:rPr>
              <a:t>In this poem the word “difference” is </a:t>
            </a:r>
            <a:r>
              <a:rPr lang="en-US" sz="2800" spc="-10" dirty="0">
                <a:latin typeface="Gabriola"/>
                <a:cs typeface="Gabriola"/>
              </a:rPr>
              <a:t>taken </a:t>
            </a:r>
            <a:r>
              <a:rPr lang="en-US" sz="2800" spc="-5" dirty="0">
                <a:latin typeface="Gabriola"/>
                <a:cs typeface="Gabriola"/>
              </a:rPr>
              <a:t>in a </a:t>
            </a:r>
            <a:r>
              <a:rPr lang="en-US" sz="2800" spc="-10" dirty="0">
                <a:latin typeface="Gabriola"/>
                <a:cs typeface="Gabriola"/>
              </a:rPr>
              <a:t>positive way. </a:t>
            </a:r>
            <a:r>
              <a:rPr lang="en-US" sz="2800" dirty="0">
                <a:latin typeface="Gabriola"/>
                <a:cs typeface="Gabriola"/>
              </a:rPr>
              <a:t>But  </a:t>
            </a:r>
            <a:r>
              <a:rPr lang="en-US" sz="2800" spc="-5" dirty="0">
                <a:latin typeface="Gabriola"/>
                <a:cs typeface="Gabriola"/>
              </a:rPr>
              <a:t>there is nothing in </a:t>
            </a:r>
            <a:r>
              <a:rPr lang="en-US" sz="2800" dirty="0">
                <a:latin typeface="Gabriola"/>
                <a:cs typeface="Gabriola"/>
              </a:rPr>
              <a:t>the </a:t>
            </a:r>
            <a:r>
              <a:rPr lang="en-US" sz="2800" spc="-5" dirty="0">
                <a:latin typeface="Gabriola"/>
                <a:cs typeface="Gabriola"/>
              </a:rPr>
              <a:t>poem that suggests that this difference  signals a </a:t>
            </a:r>
            <a:r>
              <a:rPr lang="en-US" sz="2800" spc="-10" dirty="0">
                <a:latin typeface="Gabriola"/>
                <a:cs typeface="Gabriola"/>
              </a:rPr>
              <a:t>positive </a:t>
            </a:r>
            <a:r>
              <a:rPr lang="en-US" sz="2800" spc="-5" dirty="0">
                <a:latin typeface="Gabriola"/>
                <a:cs typeface="Gabriola"/>
              </a:rPr>
              <a:t>outcome. The speaker could not offer such  </a:t>
            </a:r>
            <a:r>
              <a:rPr lang="en-US" sz="2800" spc="-10" dirty="0">
                <a:latin typeface="Gabriola"/>
                <a:cs typeface="Gabriola"/>
              </a:rPr>
              <a:t>information, because </a:t>
            </a:r>
            <a:r>
              <a:rPr lang="en-US" sz="2800" spc="-5" dirty="0">
                <a:latin typeface="Gabriola"/>
                <a:cs typeface="Gabriola"/>
              </a:rPr>
              <a:t>he has not lived the “difference”</a:t>
            </a:r>
            <a:r>
              <a:rPr lang="en-US" sz="2800" spc="100" dirty="0">
                <a:latin typeface="Gabriola"/>
                <a:cs typeface="Gabriola"/>
              </a:rPr>
              <a:t> </a:t>
            </a:r>
            <a:r>
              <a:rPr lang="en-US" sz="2800" spc="-5" dirty="0">
                <a:latin typeface="Gabriola"/>
                <a:cs typeface="Gabriola"/>
              </a:rPr>
              <a:t>yet.</a:t>
            </a:r>
            <a:endParaRPr lang="en-US" sz="2800" dirty="0">
              <a:latin typeface="Gabriola"/>
              <a:cs typeface="Gabriola"/>
            </a:endParaRPr>
          </a:p>
          <a:p>
            <a:pPr marL="12700" marR="5080" algn="ctr">
              <a:lnSpc>
                <a:spcPct val="80000"/>
              </a:lnSpc>
              <a:spcBef>
                <a:spcPts val="815"/>
              </a:spcBef>
            </a:pPr>
            <a:r>
              <a:rPr lang="en-US" sz="2800" spc="-5" dirty="0">
                <a:latin typeface="Gabriola"/>
                <a:cs typeface="Gabriola"/>
              </a:rPr>
              <a:t>The other word that leads non-discerning readers astray </a:t>
            </a:r>
            <a:r>
              <a:rPr lang="en-US" sz="2800" spc="-10" dirty="0">
                <a:latin typeface="Gabriola"/>
                <a:cs typeface="Gabriola"/>
              </a:rPr>
              <a:t>is </a:t>
            </a:r>
            <a:r>
              <a:rPr lang="en-US" sz="2800" spc="-5" dirty="0">
                <a:latin typeface="Gabriola"/>
                <a:cs typeface="Gabriola"/>
              </a:rPr>
              <a:t>the word  “sigh.” </a:t>
            </a:r>
            <a:r>
              <a:rPr lang="en-US" sz="2800" dirty="0">
                <a:latin typeface="Gabriola"/>
                <a:cs typeface="Gabriola"/>
              </a:rPr>
              <a:t>By </a:t>
            </a:r>
            <a:r>
              <a:rPr lang="en-US" sz="2800" spc="-10" dirty="0">
                <a:latin typeface="Gabriola"/>
                <a:cs typeface="Gabriola"/>
              </a:rPr>
              <a:t>taking </a:t>
            </a:r>
            <a:r>
              <a:rPr lang="en-US" sz="2800" spc="-5" dirty="0">
                <a:latin typeface="Gabriola"/>
                <a:cs typeface="Gabriola"/>
              </a:rPr>
              <a:t>“difference” to mean a </a:t>
            </a:r>
            <a:r>
              <a:rPr lang="en-US" sz="2800" spc="-10" dirty="0">
                <a:latin typeface="Gabriola"/>
                <a:cs typeface="Gabriola"/>
              </a:rPr>
              <a:t>positive </a:t>
            </a:r>
            <a:r>
              <a:rPr lang="en-US" sz="2800" spc="-5" dirty="0">
                <a:latin typeface="Gabriola"/>
                <a:cs typeface="Gabriola"/>
              </a:rPr>
              <a:t>difference, </a:t>
            </a:r>
            <a:r>
              <a:rPr lang="en-US" sz="2800" spc="-10" dirty="0">
                <a:latin typeface="Gabriola"/>
                <a:cs typeface="Gabriola"/>
              </a:rPr>
              <a:t>they  think </a:t>
            </a:r>
            <a:r>
              <a:rPr lang="en-US" sz="2800" spc="-5" dirty="0">
                <a:latin typeface="Gabriola"/>
                <a:cs typeface="Gabriola"/>
              </a:rPr>
              <a:t>that the sigh is </a:t>
            </a:r>
            <a:r>
              <a:rPr lang="en-US" sz="2800" dirty="0">
                <a:latin typeface="Gabriola"/>
                <a:cs typeface="Gabriola"/>
              </a:rPr>
              <a:t>one </a:t>
            </a:r>
            <a:r>
              <a:rPr lang="en-US" sz="2800" spc="-5" dirty="0">
                <a:latin typeface="Gabriola"/>
                <a:cs typeface="Gabriola"/>
              </a:rPr>
              <a:t>of nostalgic relief; however, a </a:t>
            </a:r>
            <a:r>
              <a:rPr lang="en-US" sz="2800" spc="-10" dirty="0">
                <a:latin typeface="Gabriola"/>
                <a:cs typeface="Gabriola"/>
              </a:rPr>
              <a:t>sigh </a:t>
            </a:r>
            <a:r>
              <a:rPr lang="en-US" sz="2800" spc="-5" dirty="0">
                <a:latin typeface="Gabriola"/>
                <a:cs typeface="Gabriola"/>
              </a:rPr>
              <a:t>can also  mean regret. There is the </a:t>
            </a:r>
            <a:r>
              <a:rPr lang="en-US" sz="2800" dirty="0">
                <a:latin typeface="Gabriola"/>
                <a:cs typeface="Gabriola"/>
              </a:rPr>
              <a:t>“oh, </a:t>
            </a:r>
            <a:r>
              <a:rPr lang="en-US" sz="2800" spc="-5" dirty="0">
                <a:latin typeface="Gabriola"/>
                <a:cs typeface="Gabriola"/>
              </a:rPr>
              <a:t>dear” </a:t>
            </a:r>
            <a:r>
              <a:rPr lang="en-US" sz="2800" spc="-10" dirty="0">
                <a:latin typeface="Gabriola"/>
                <a:cs typeface="Gabriola"/>
              </a:rPr>
              <a:t>kind </a:t>
            </a:r>
            <a:r>
              <a:rPr lang="en-US" sz="2800" dirty="0">
                <a:latin typeface="Gabriola"/>
                <a:cs typeface="Gabriola"/>
              </a:rPr>
              <a:t>of </a:t>
            </a:r>
            <a:r>
              <a:rPr lang="en-US" sz="2800" spc="-5" dirty="0">
                <a:latin typeface="Gabriola"/>
                <a:cs typeface="Gabriola"/>
              </a:rPr>
              <a:t>sigh, but also the “what  a relief” kind of sigh. Which one is it? We do not know. If it is </a:t>
            </a:r>
            <a:r>
              <a:rPr lang="en-US" sz="2800" spc="-10" dirty="0">
                <a:latin typeface="Gabriola"/>
                <a:cs typeface="Gabriola"/>
              </a:rPr>
              <a:t>the  </a:t>
            </a:r>
            <a:r>
              <a:rPr lang="en-US" sz="2800" spc="-5" dirty="0">
                <a:latin typeface="Gabriola"/>
                <a:cs typeface="Gabriola"/>
              </a:rPr>
              <a:t>relief sigh, </a:t>
            </a:r>
            <a:r>
              <a:rPr lang="en-US" sz="2800" spc="-10" dirty="0">
                <a:latin typeface="Gabriola"/>
                <a:cs typeface="Gabriola"/>
              </a:rPr>
              <a:t>then </a:t>
            </a:r>
            <a:r>
              <a:rPr lang="en-US" sz="2800" spc="-5" dirty="0">
                <a:latin typeface="Gabriola"/>
                <a:cs typeface="Gabriola"/>
              </a:rPr>
              <a:t>the difference means </a:t>
            </a:r>
            <a:r>
              <a:rPr lang="en-US" sz="2800" dirty="0">
                <a:latin typeface="Gabriola"/>
                <a:cs typeface="Gabriola"/>
              </a:rPr>
              <a:t>the </a:t>
            </a:r>
            <a:r>
              <a:rPr lang="en-US" sz="2800" spc="-5" dirty="0">
                <a:latin typeface="Gabriola"/>
                <a:cs typeface="Gabriola"/>
              </a:rPr>
              <a:t>speaker is </a:t>
            </a:r>
            <a:r>
              <a:rPr lang="en-US" sz="2800" spc="-10" dirty="0">
                <a:latin typeface="Gabriola"/>
                <a:cs typeface="Gabriola"/>
              </a:rPr>
              <a:t>glad </a:t>
            </a:r>
            <a:r>
              <a:rPr lang="en-US" sz="2800" spc="-5" dirty="0">
                <a:latin typeface="Gabriola"/>
                <a:cs typeface="Gabriola"/>
              </a:rPr>
              <a:t>he took </a:t>
            </a:r>
            <a:r>
              <a:rPr lang="en-US" sz="2800" spc="-10" dirty="0">
                <a:latin typeface="Gabriola"/>
                <a:cs typeface="Gabriola"/>
              </a:rPr>
              <a:t>the  </a:t>
            </a:r>
            <a:r>
              <a:rPr lang="en-US" sz="2800" spc="-5" dirty="0">
                <a:latin typeface="Gabriola"/>
                <a:cs typeface="Gabriola"/>
              </a:rPr>
              <a:t>road </a:t>
            </a:r>
            <a:r>
              <a:rPr lang="en-US" sz="2800" spc="-10" dirty="0">
                <a:latin typeface="Gabriola"/>
                <a:cs typeface="Gabriola"/>
              </a:rPr>
              <a:t>he </a:t>
            </a:r>
            <a:r>
              <a:rPr lang="en-US" sz="2800" spc="-5" dirty="0">
                <a:latin typeface="Gabriola"/>
                <a:cs typeface="Gabriola"/>
              </a:rPr>
              <a:t>did; if it </a:t>
            </a:r>
            <a:r>
              <a:rPr lang="en-US" sz="2800" spc="-10" dirty="0">
                <a:latin typeface="Gabriola"/>
                <a:cs typeface="Gabriola"/>
              </a:rPr>
              <a:t>is </a:t>
            </a:r>
            <a:r>
              <a:rPr lang="en-US" sz="2800" spc="-5" dirty="0">
                <a:latin typeface="Gabriola"/>
                <a:cs typeface="Gabriola"/>
              </a:rPr>
              <a:t>the </a:t>
            </a:r>
            <a:r>
              <a:rPr lang="en-US" sz="2800" spc="-10" dirty="0">
                <a:latin typeface="Gabriola"/>
                <a:cs typeface="Gabriola"/>
              </a:rPr>
              <a:t>regret </a:t>
            </a:r>
            <a:r>
              <a:rPr lang="en-US" sz="2800" spc="-5" dirty="0">
                <a:latin typeface="Gabriola"/>
                <a:cs typeface="Gabriola"/>
              </a:rPr>
              <a:t>sigh, </a:t>
            </a:r>
            <a:r>
              <a:rPr lang="en-US" sz="2800" spc="-10" dirty="0">
                <a:latin typeface="Gabriola"/>
                <a:cs typeface="Gabriola"/>
              </a:rPr>
              <a:t>then </a:t>
            </a:r>
            <a:r>
              <a:rPr lang="en-US" sz="2800" spc="-5" dirty="0">
                <a:latin typeface="Gabriola"/>
                <a:cs typeface="Gabriola"/>
              </a:rPr>
              <a:t>the difference would not </a:t>
            </a:r>
            <a:r>
              <a:rPr lang="en-US" sz="2800" spc="-10" dirty="0">
                <a:latin typeface="Gabriola"/>
                <a:cs typeface="Gabriola"/>
              </a:rPr>
              <a:t>be  </a:t>
            </a:r>
            <a:r>
              <a:rPr lang="en-US" sz="2800" spc="-5" dirty="0">
                <a:latin typeface="Gabriola"/>
                <a:cs typeface="Gabriola"/>
              </a:rPr>
              <a:t>good, and </a:t>
            </a:r>
            <a:r>
              <a:rPr lang="en-US" sz="2800" dirty="0">
                <a:latin typeface="Gabriola"/>
                <a:cs typeface="Gabriola"/>
              </a:rPr>
              <a:t>the </a:t>
            </a:r>
            <a:r>
              <a:rPr lang="en-US" sz="2800" spc="-5" dirty="0">
                <a:latin typeface="Gabriola"/>
                <a:cs typeface="Gabriola"/>
              </a:rPr>
              <a:t>speaker would be sighing in</a:t>
            </a:r>
            <a:r>
              <a:rPr lang="en-US" sz="2800" spc="25" dirty="0">
                <a:latin typeface="Gabriola"/>
                <a:cs typeface="Gabriola"/>
              </a:rPr>
              <a:t> </a:t>
            </a:r>
            <a:r>
              <a:rPr lang="en-US" sz="2800" spc="-10" dirty="0">
                <a:latin typeface="Gabriola"/>
                <a:cs typeface="Gabriola"/>
              </a:rPr>
              <a:t>regret.</a:t>
            </a:r>
            <a:endParaRPr lang="en-US" sz="2800" dirty="0">
              <a:latin typeface="Gabriola"/>
              <a:cs typeface="Gabriol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0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7389" y="497840"/>
            <a:ext cx="51816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Links to other</a:t>
            </a:r>
            <a:r>
              <a:rPr sz="4400" i="0" spc="-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poems…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7960359" cy="2564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83540" indent="-3429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Calibri"/>
                <a:cs typeface="Calibri"/>
              </a:rPr>
              <a:t>‘Warning’ probably works </a:t>
            </a:r>
            <a:r>
              <a:rPr sz="3200" spc="-1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best as it is also  about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risky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choice.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‘Digging’, Seamus Heaney chooses to become 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poet rather than follow in his father’s  </a:t>
            </a:r>
            <a:r>
              <a:rPr sz="3200" spc="-10" dirty="0">
                <a:latin typeface="Calibri"/>
                <a:cs typeface="Calibri"/>
              </a:rPr>
              <a:t>footsteps.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7829" y="497840"/>
            <a:ext cx="32213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Hints 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sz="4400" i="0" spc="-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Tips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874394" marR="564515" indent="-342900">
              <a:lnSpc>
                <a:spcPct val="79900"/>
              </a:lnSpc>
              <a:spcBef>
                <a:spcPts val="700"/>
              </a:spcBef>
              <a:tabLst>
                <a:tab pos="4658360" algn="l"/>
              </a:tabLst>
            </a:pPr>
            <a:r>
              <a:rPr spc="-5" dirty="0"/>
              <a:t>This </a:t>
            </a:r>
            <a:r>
              <a:rPr dirty="0"/>
              <a:t>is a </a:t>
            </a:r>
            <a:r>
              <a:rPr spc="-5" dirty="0"/>
              <a:t>lovely poem but relating </a:t>
            </a:r>
            <a:r>
              <a:rPr dirty="0"/>
              <a:t>it to </a:t>
            </a:r>
            <a:r>
              <a:rPr spc="-5" dirty="0"/>
              <a:t>the others in the  anthology might be</a:t>
            </a:r>
            <a:r>
              <a:rPr spc="5" dirty="0"/>
              <a:t> </a:t>
            </a:r>
            <a:r>
              <a:rPr spc="-5" dirty="0"/>
              <a:t>difficult.	If you do </a:t>
            </a:r>
            <a:r>
              <a:rPr spc="-10" dirty="0"/>
              <a:t>choose </a:t>
            </a:r>
            <a:r>
              <a:rPr spc="5" dirty="0"/>
              <a:t>to </a:t>
            </a:r>
            <a:r>
              <a:rPr spc="-5" dirty="0"/>
              <a:t>write  about </a:t>
            </a:r>
            <a:r>
              <a:rPr dirty="0"/>
              <a:t>it, </a:t>
            </a:r>
            <a:r>
              <a:rPr spc="-5" dirty="0"/>
              <a:t>you </a:t>
            </a:r>
            <a:r>
              <a:rPr spc="-10" dirty="0"/>
              <a:t>must </a:t>
            </a:r>
            <a:r>
              <a:rPr spc="-5" dirty="0"/>
              <a:t>be clear that the poem </a:t>
            </a:r>
            <a:r>
              <a:rPr dirty="0"/>
              <a:t>is a </a:t>
            </a:r>
            <a:r>
              <a:rPr spc="-5" dirty="0"/>
              <a:t>metaphor for  the choices </a:t>
            </a:r>
            <a:r>
              <a:rPr dirty="0"/>
              <a:t>in </a:t>
            </a:r>
            <a:r>
              <a:rPr spc="-5" dirty="0"/>
              <a:t>life; </a:t>
            </a:r>
            <a:r>
              <a:rPr dirty="0"/>
              <a:t>if </a:t>
            </a:r>
            <a:r>
              <a:rPr spc="-5" dirty="0"/>
              <a:t>you do NOT understand this ask me or  someone else what </a:t>
            </a:r>
            <a:r>
              <a:rPr dirty="0"/>
              <a:t>it </a:t>
            </a:r>
            <a:r>
              <a:rPr spc="-5" dirty="0"/>
              <a:t>means because </a:t>
            </a:r>
            <a:r>
              <a:rPr dirty="0"/>
              <a:t>an </a:t>
            </a:r>
            <a:r>
              <a:rPr spc="-5" dirty="0"/>
              <a:t>examiner will not  be impressed </a:t>
            </a:r>
            <a:r>
              <a:rPr dirty="0"/>
              <a:t>if </a:t>
            </a:r>
            <a:r>
              <a:rPr spc="-5" dirty="0"/>
              <a:t>you do not show </a:t>
            </a:r>
            <a:r>
              <a:rPr dirty="0"/>
              <a:t>an </a:t>
            </a:r>
            <a:r>
              <a:rPr spc="-5" dirty="0"/>
              <a:t>understanding of</a:t>
            </a:r>
            <a:r>
              <a:rPr spc="-95" dirty="0"/>
              <a:t> </a:t>
            </a:r>
            <a:r>
              <a:rPr spc="-5" dirty="0"/>
              <a:t>this.</a:t>
            </a:r>
          </a:p>
          <a:p>
            <a:pPr marL="874394" marR="677545" indent="-342900">
              <a:lnSpc>
                <a:spcPct val="79900"/>
              </a:lnSpc>
              <a:spcBef>
                <a:spcPts val="625"/>
              </a:spcBef>
              <a:tabLst>
                <a:tab pos="2331720" algn="l"/>
                <a:tab pos="3731895" algn="l"/>
              </a:tabLst>
            </a:pPr>
            <a:r>
              <a:rPr spc="-5" dirty="0"/>
              <a:t>Try </a:t>
            </a:r>
            <a:r>
              <a:rPr dirty="0"/>
              <a:t>to </a:t>
            </a:r>
            <a:r>
              <a:rPr spc="-5" dirty="0"/>
              <a:t>imagine</a:t>
            </a:r>
            <a:r>
              <a:rPr spc="-10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choice.	For example, </a:t>
            </a:r>
            <a:r>
              <a:rPr dirty="0"/>
              <a:t>a girl </a:t>
            </a:r>
            <a:r>
              <a:rPr spc="-5" dirty="0"/>
              <a:t>who becomes  pregnant and whether or not she should have </a:t>
            </a:r>
            <a:r>
              <a:rPr spc="5" dirty="0"/>
              <a:t>an </a:t>
            </a:r>
            <a:r>
              <a:rPr spc="-5" dirty="0"/>
              <a:t>abortion,  or the decision </a:t>
            </a:r>
            <a:r>
              <a:rPr dirty="0"/>
              <a:t>to </a:t>
            </a:r>
            <a:r>
              <a:rPr spc="-5" dirty="0"/>
              <a:t>stay on </a:t>
            </a:r>
            <a:r>
              <a:rPr dirty="0"/>
              <a:t>at </a:t>
            </a:r>
            <a:r>
              <a:rPr spc="-5" dirty="0"/>
              <a:t>school/college or go straight  into</a:t>
            </a:r>
            <a:r>
              <a:rPr spc="5" dirty="0"/>
              <a:t> </a:t>
            </a:r>
            <a:r>
              <a:rPr spc="-5" dirty="0"/>
              <a:t>work.	Try </a:t>
            </a:r>
            <a:r>
              <a:rPr dirty="0"/>
              <a:t>to </a:t>
            </a:r>
            <a:r>
              <a:rPr spc="-5" dirty="0"/>
              <a:t>relate the choice </a:t>
            </a:r>
            <a:r>
              <a:rPr dirty="0"/>
              <a:t>to </a:t>
            </a:r>
            <a:r>
              <a:rPr spc="-5" dirty="0"/>
              <a:t>the poem and you  should find it</a:t>
            </a:r>
            <a:r>
              <a:rPr spc="-10" dirty="0"/>
              <a:t> </a:t>
            </a:r>
            <a:r>
              <a:rPr spc="-5" dirty="0"/>
              <a:t>easier.</a:t>
            </a:r>
          </a:p>
          <a:p>
            <a:pPr marL="874394" marR="5080" indent="-342900">
              <a:lnSpc>
                <a:spcPct val="80500"/>
              </a:lnSpc>
              <a:spcBef>
                <a:spcPts val="615"/>
              </a:spcBef>
            </a:pPr>
            <a:r>
              <a:rPr spc="-5" dirty="0"/>
              <a:t>This analysis is excellent:  </a:t>
            </a:r>
            <a:r>
              <a:rPr spc="-5" dirty="0">
                <a:solidFill>
                  <a:srgbClr val="0000FF"/>
                </a:solidFill>
                <a:hlinkClick r:id="rId2"/>
              </a:rPr>
              <a:t>http://poetry.suite101.com/article.cfm/robert_frost_s_tricky_p </a:t>
            </a:r>
            <a:r>
              <a:rPr spc="-5" dirty="0">
                <a:solidFill>
                  <a:srgbClr val="0000FF"/>
                </a:solidFill>
              </a:rPr>
              <a:t> </a:t>
            </a:r>
            <a:r>
              <a:rPr dirty="0"/>
              <a:t>if </a:t>
            </a:r>
            <a:r>
              <a:rPr spc="-5" dirty="0"/>
              <a:t>you want any more</a:t>
            </a:r>
            <a:r>
              <a:rPr spc="-35" dirty="0"/>
              <a:t> </a:t>
            </a:r>
            <a:r>
              <a:rPr spc="-5" dirty="0"/>
              <a:t>info.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3789" y="497840"/>
            <a:ext cx="43707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Example</a:t>
            </a:r>
            <a:r>
              <a:rPr sz="4400" i="0" spc="-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Questions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83690"/>
            <a:ext cx="8013700" cy="412242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27050" marR="5080" indent="-514350">
              <a:lnSpc>
                <a:spcPct val="90000"/>
              </a:lnSpc>
              <a:spcBef>
                <a:spcPts val="480"/>
              </a:spcBef>
              <a:buAutoNum type="arabicPeriod"/>
              <a:tabLst>
                <a:tab pos="526415" algn="l"/>
                <a:tab pos="527050" algn="l"/>
                <a:tab pos="5701665" algn="l"/>
              </a:tabLst>
            </a:pPr>
            <a:r>
              <a:rPr sz="3200" spc="-5" dirty="0">
                <a:latin typeface="Calibri"/>
                <a:cs typeface="Calibri"/>
              </a:rPr>
              <a:t>‘The Road Not Taken’ is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poem about the  decisions </a:t>
            </a:r>
            <a:r>
              <a:rPr sz="3200" dirty="0">
                <a:latin typeface="Calibri"/>
                <a:cs typeface="Calibri"/>
              </a:rPr>
              <a:t>you can </a:t>
            </a:r>
            <a:r>
              <a:rPr sz="3200" spc="-5" dirty="0">
                <a:latin typeface="Calibri"/>
                <a:cs typeface="Calibri"/>
              </a:rPr>
              <a:t>make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life.	</a:t>
            </a:r>
            <a:r>
              <a:rPr sz="3200" spc="-10" dirty="0">
                <a:latin typeface="Calibri"/>
                <a:cs typeface="Calibri"/>
              </a:rPr>
              <a:t>Choose  </a:t>
            </a:r>
            <a:r>
              <a:rPr sz="3200" spc="-5" dirty="0">
                <a:latin typeface="Calibri"/>
                <a:cs typeface="Calibri"/>
              </a:rPr>
              <a:t>another poem where </a:t>
            </a:r>
            <a:r>
              <a:rPr sz="3200" spc="-1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narrator has made 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choice </a:t>
            </a:r>
            <a:r>
              <a:rPr sz="3200" dirty="0">
                <a:latin typeface="Calibri"/>
                <a:cs typeface="Calibri"/>
              </a:rPr>
              <a:t>or is </a:t>
            </a:r>
            <a:r>
              <a:rPr sz="3200" spc="-5" dirty="0">
                <a:latin typeface="Calibri"/>
                <a:cs typeface="Calibri"/>
              </a:rPr>
              <a:t>thinking about making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choice.  How do they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compare?</a:t>
            </a:r>
            <a:endParaRPr sz="3200">
              <a:latin typeface="Calibri"/>
              <a:cs typeface="Calibri"/>
            </a:endParaRPr>
          </a:p>
          <a:p>
            <a:pPr marL="527050" marR="30480" indent="-514350">
              <a:lnSpc>
                <a:spcPts val="3450"/>
              </a:lnSpc>
              <a:spcBef>
                <a:spcPts val="850"/>
              </a:spcBef>
              <a:buAutoNum type="arabicPeriod"/>
              <a:tabLst>
                <a:tab pos="526415" algn="l"/>
                <a:tab pos="52705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‘two </a:t>
            </a:r>
            <a:r>
              <a:rPr sz="3200" spc="-5" dirty="0">
                <a:latin typeface="Calibri"/>
                <a:cs typeface="Calibri"/>
              </a:rPr>
              <a:t>roads’ in this poem are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metaphor.  Find another metaphor in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different poem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explain </a:t>
            </a:r>
            <a:r>
              <a:rPr sz="3200" dirty="0">
                <a:latin typeface="Calibri"/>
                <a:cs typeface="Calibri"/>
              </a:rPr>
              <a:t>how </a:t>
            </a:r>
            <a:r>
              <a:rPr sz="3200" spc="-5" dirty="0">
                <a:latin typeface="Calibri"/>
                <a:cs typeface="Calibri"/>
              </a:rPr>
              <a:t>these uses of figurative  language illustrate </a:t>
            </a:r>
            <a:r>
              <a:rPr sz="3200" spc="-1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poems’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themes.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1600" y="381126"/>
            <a:ext cx="64770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800" u="heavy" spc="-5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About </a:t>
            </a:r>
            <a:r>
              <a:rPr lang="en-US" sz="4800" u="heavy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the</a:t>
            </a:r>
            <a:r>
              <a:rPr lang="en-US" sz="4800" u="heavy" spc="-9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4800" u="heavy" spc="-5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Poet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8" y="1426209"/>
            <a:ext cx="6169661" cy="419345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8450" marR="5080" indent="-285750">
              <a:lnSpc>
                <a:spcPct val="90000"/>
              </a:lnSpc>
              <a:spcBef>
                <a:spcPts val="459"/>
              </a:spcBef>
              <a:buFont typeface="Wingdings" pitchFamily="2" charset="2"/>
              <a:buChar char="Ø"/>
              <a:tabLst>
                <a:tab pos="4737735" algn="l"/>
              </a:tabLst>
            </a:pPr>
            <a:r>
              <a:rPr sz="2000" b="1" spc="5" dirty="0" smtClean="0">
                <a:latin typeface="Arial" pitchFamily="34" charset="0"/>
                <a:cs typeface="Arial" pitchFamily="34" charset="0"/>
              </a:rPr>
              <a:t>Robert </a:t>
            </a:r>
            <a:r>
              <a:rPr sz="2000" b="1" spc="10" dirty="0">
                <a:latin typeface="Arial" pitchFamily="34" charset="0"/>
                <a:cs typeface="Arial" pitchFamily="34" charset="0"/>
              </a:rPr>
              <a:t>Lee </a:t>
            </a:r>
            <a:r>
              <a:rPr sz="2000" b="1" spc="5" dirty="0">
                <a:latin typeface="Arial" pitchFamily="34" charset="0"/>
                <a:cs typeface="Arial" pitchFamily="34" charset="0"/>
              </a:rPr>
              <a:t>Frost </a:t>
            </a:r>
            <a:r>
              <a:rPr sz="2000" dirty="0">
                <a:latin typeface="Arial" pitchFamily="34" charset="0"/>
                <a:cs typeface="Arial" pitchFamily="34" charset="0"/>
              </a:rPr>
              <a:t>(March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26, </a:t>
            </a:r>
            <a:r>
              <a:rPr sz="2000" dirty="0">
                <a:latin typeface="Arial" pitchFamily="34" charset="0"/>
                <a:cs typeface="Arial" pitchFamily="34" charset="0"/>
              </a:rPr>
              <a:t>1874 –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January 29,  1963)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was an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American poet.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His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work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was initially 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published in England before it was published in  </a:t>
            </a:r>
            <a:r>
              <a:rPr sz="2000" spc="-5" dirty="0" smtClean="0">
                <a:latin typeface="Arial" pitchFamily="34" charset="0"/>
                <a:cs typeface="Arial" pitchFamily="34" charset="0"/>
              </a:rPr>
              <a:t>America.</a:t>
            </a:r>
            <a:endParaRPr lang="en-US" sz="2000" spc="-5" dirty="0" smtClean="0">
              <a:latin typeface="Arial" pitchFamily="34" charset="0"/>
              <a:cs typeface="Arial" pitchFamily="34" charset="0"/>
            </a:endParaRPr>
          </a:p>
          <a:p>
            <a:pPr marL="12700" marR="5080">
              <a:lnSpc>
                <a:spcPct val="90000"/>
              </a:lnSpc>
              <a:spcBef>
                <a:spcPts val="459"/>
              </a:spcBef>
              <a:tabLst>
                <a:tab pos="4737735" algn="l"/>
              </a:tabLst>
            </a:pPr>
            <a:endParaRPr lang="en-US" sz="2000" spc="-5" dirty="0" smtClean="0">
              <a:latin typeface="Arial" pitchFamily="34" charset="0"/>
              <a:cs typeface="Arial" pitchFamily="34" charset="0"/>
            </a:endParaRPr>
          </a:p>
          <a:p>
            <a:pPr marL="298450" marR="5080" indent="-285750">
              <a:lnSpc>
                <a:spcPct val="90000"/>
              </a:lnSpc>
              <a:spcBef>
                <a:spcPts val="459"/>
              </a:spcBef>
              <a:buFont typeface="Wingdings" pitchFamily="2" charset="2"/>
              <a:buChar char="Ø"/>
              <a:tabLst>
                <a:tab pos="4737735" algn="l"/>
              </a:tabLst>
            </a:pPr>
            <a:r>
              <a:rPr sz="2000" spc="-5" dirty="0" smtClean="0">
                <a:latin typeface="Arial" pitchFamily="34" charset="0"/>
                <a:cs typeface="Arial" pitchFamily="34" charset="0"/>
              </a:rPr>
              <a:t>He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is </a:t>
            </a:r>
            <a:r>
              <a:rPr sz="2000" dirty="0">
                <a:latin typeface="Arial" pitchFamily="34" charset="0"/>
                <a:cs typeface="Arial" pitchFamily="34" charset="0"/>
              </a:rPr>
              <a:t>highly regarded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for </a:t>
            </a:r>
            <a:r>
              <a:rPr sz="2000" dirty="0">
                <a:latin typeface="Arial" pitchFamily="34" charset="0"/>
                <a:cs typeface="Arial" pitchFamily="34" charset="0"/>
              </a:rPr>
              <a:t>his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realistic  depictions of </a:t>
            </a:r>
            <a:r>
              <a:rPr sz="2000" dirty="0">
                <a:latin typeface="Arial" pitchFamily="34" charset="0"/>
                <a:cs typeface="Arial" pitchFamily="34" charset="0"/>
              </a:rPr>
              <a:t>rural life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and </a:t>
            </a:r>
            <a:r>
              <a:rPr sz="2000" dirty="0">
                <a:latin typeface="Arial" pitchFamily="34" charset="0"/>
                <a:cs typeface="Arial" pitchFamily="34" charset="0"/>
              </a:rPr>
              <a:t>his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command of  American </a:t>
            </a:r>
            <a:r>
              <a:rPr sz="2000" dirty="0">
                <a:latin typeface="Arial" pitchFamily="34" charset="0"/>
                <a:cs typeface="Arial" pitchFamily="34" charset="0"/>
              </a:rPr>
              <a:t>colloquial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speech. </a:t>
            </a:r>
            <a:r>
              <a:rPr sz="2000" dirty="0">
                <a:latin typeface="Arial" pitchFamily="34" charset="0"/>
                <a:cs typeface="Arial" pitchFamily="34" charset="0"/>
              </a:rPr>
              <a:t>Frost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was </a:t>
            </a:r>
            <a:r>
              <a:rPr sz="2000" dirty="0">
                <a:latin typeface="Arial" pitchFamily="34" charset="0"/>
                <a:cs typeface="Arial" pitchFamily="34" charset="0"/>
              </a:rPr>
              <a:t>honored 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frequently </a:t>
            </a:r>
            <a:r>
              <a:rPr sz="2000" dirty="0">
                <a:latin typeface="Arial" pitchFamily="34" charset="0"/>
                <a:cs typeface="Arial" pitchFamily="34" charset="0"/>
              </a:rPr>
              <a:t>during his</a:t>
            </a:r>
            <a:r>
              <a:rPr sz="2000" spc="10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lifetime,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 smtClean="0">
                <a:latin typeface="Arial" pitchFamily="34" charset="0"/>
                <a:cs typeface="Arial" pitchFamily="34" charset="0"/>
              </a:rPr>
              <a:t>receiving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smtClean="0">
                <a:latin typeface="Arial" pitchFamily="34" charset="0"/>
                <a:cs typeface="Arial" pitchFamily="34" charset="0"/>
              </a:rPr>
              <a:t>four 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Pulitzer Prizes for </a:t>
            </a:r>
            <a:r>
              <a:rPr sz="2000" spc="-5" dirty="0" smtClean="0">
                <a:latin typeface="Arial" pitchFamily="34" charset="0"/>
                <a:cs typeface="Arial" pitchFamily="34" charset="0"/>
              </a:rPr>
              <a:t>Poetry.</a:t>
            </a:r>
            <a:endParaRPr lang="en-US" sz="2000" spc="-5" dirty="0" smtClean="0">
              <a:latin typeface="Arial" pitchFamily="34" charset="0"/>
              <a:cs typeface="Arial" pitchFamily="34" charset="0"/>
            </a:endParaRPr>
          </a:p>
          <a:p>
            <a:pPr marL="12700" marR="5080">
              <a:lnSpc>
                <a:spcPct val="90000"/>
              </a:lnSpc>
              <a:spcBef>
                <a:spcPts val="459"/>
              </a:spcBef>
              <a:tabLst>
                <a:tab pos="4737735" algn="l"/>
              </a:tabLst>
            </a:pPr>
            <a:endParaRPr lang="en-US" sz="2000" spc="-5" dirty="0">
              <a:latin typeface="Arial" pitchFamily="34" charset="0"/>
              <a:cs typeface="Arial" pitchFamily="34" charset="0"/>
            </a:endParaRPr>
          </a:p>
          <a:p>
            <a:pPr marL="298450" marR="5080" indent="-285750">
              <a:lnSpc>
                <a:spcPct val="90000"/>
              </a:lnSpc>
              <a:spcBef>
                <a:spcPts val="459"/>
              </a:spcBef>
              <a:buFont typeface="Wingdings" pitchFamily="2" charset="2"/>
              <a:buChar char="Ø"/>
              <a:tabLst>
                <a:tab pos="4737735" algn="l"/>
              </a:tabLst>
            </a:pPr>
            <a:r>
              <a:rPr sz="2000" spc="-5" dirty="0" smtClean="0">
                <a:latin typeface="Arial" pitchFamily="34" charset="0"/>
                <a:cs typeface="Arial" pitchFamily="34" charset="0"/>
              </a:rPr>
              <a:t>He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became one </a:t>
            </a:r>
            <a:r>
              <a:rPr sz="2000" dirty="0">
                <a:latin typeface="Arial" pitchFamily="34" charset="0"/>
                <a:cs typeface="Arial" pitchFamily="34" charset="0"/>
              </a:rPr>
              <a:t>of 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America's </a:t>
            </a:r>
            <a:r>
              <a:rPr sz="2000" dirty="0">
                <a:latin typeface="Arial" pitchFamily="34" charset="0"/>
                <a:cs typeface="Arial" pitchFamily="34" charset="0"/>
              </a:rPr>
              <a:t>rare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public </a:t>
            </a:r>
            <a:r>
              <a:rPr sz="2000" dirty="0">
                <a:latin typeface="Arial" pitchFamily="34" charset="0"/>
                <a:cs typeface="Arial" pitchFamily="34" charset="0"/>
              </a:rPr>
              <a:t>literary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figures, almost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an  </a:t>
            </a:r>
            <a:r>
              <a:rPr sz="2000" dirty="0">
                <a:latin typeface="Arial" pitchFamily="34" charset="0"/>
                <a:cs typeface="Arial" pitchFamily="34" charset="0"/>
              </a:rPr>
              <a:t>artistic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institution. He was</a:t>
            </a:r>
            <a:r>
              <a:rPr sz="2000" spc="-50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 smtClean="0">
                <a:latin typeface="Arial" pitchFamily="34" charset="0"/>
                <a:cs typeface="Arial" pitchFamily="34" charset="0"/>
              </a:rPr>
              <a:t>awarded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sz="2000" spc="-10" dirty="0" smtClean="0">
                <a:latin typeface="Arial" pitchFamily="34" charset="0"/>
                <a:cs typeface="Arial" pitchFamily="34" charset="0"/>
              </a:rPr>
              <a:t>Congressional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Gold </a:t>
            </a:r>
            <a:r>
              <a:rPr sz="2000" dirty="0">
                <a:latin typeface="Arial" pitchFamily="34" charset="0"/>
                <a:cs typeface="Arial" pitchFamily="34" charset="0"/>
              </a:rPr>
              <a:t>Medal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in 1960 for </a:t>
            </a:r>
            <a:r>
              <a:rPr sz="2000" dirty="0">
                <a:latin typeface="Arial" pitchFamily="34" charset="0"/>
                <a:cs typeface="Arial" pitchFamily="34" charset="0"/>
              </a:rPr>
              <a:t>his 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poetical</a:t>
            </a:r>
            <a:r>
              <a:rPr sz="2000" spc="-3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works.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48400" y="1447800"/>
            <a:ext cx="2894076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932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5128" y="1394206"/>
            <a:ext cx="8908415" cy="47660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0" tIns="13335" rIns="0" bIns="0" rtlCol="0">
            <a:spAutoFit/>
          </a:bodyPr>
          <a:lstStyle/>
          <a:p>
            <a:pPr marL="377190" marR="66675" indent="-377190" algn="just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77190" algn="l"/>
              </a:tabLst>
            </a:pPr>
            <a:r>
              <a:rPr sz="2400" dirty="0">
                <a:latin typeface="Arial" pitchFamily="34" charset="0"/>
                <a:cs typeface="Arial" pitchFamily="34" charset="0"/>
              </a:rPr>
              <a:t>‘The road’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is the symbol of the </a:t>
            </a:r>
            <a:r>
              <a:rPr sz="2400" dirty="0">
                <a:latin typeface="Arial" pitchFamily="34" charset="0"/>
                <a:cs typeface="Arial" pitchFamily="34" charset="0"/>
              </a:rPr>
              <a:t>choice made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by </a:t>
            </a:r>
            <a:r>
              <a:rPr sz="2400" dirty="0">
                <a:latin typeface="Arial" pitchFamily="34" charset="0"/>
                <a:cs typeface="Arial" pitchFamily="34" charset="0"/>
              </a:rPr>
              <a:t>us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in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life. </a:t>
            </a:r>
            <a:r>
              <a:rPr sz="2400" dirty="0">
                <a:latin typeface="Arial" pitchFamily="34" charset="0"/>
                <a:cs typeface="Arial" pitchFamily="34" charset="0"/>
              </a:rPr>
              <a:t>Many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times,  we regret </a:t>
            </a:r>
            <a:r>
              <a:rPr sz="2400" dirty="0">
                <a:latin typeface="Arial" pitchFamily="34" charset="0"/>
                <a:cs typeface="Arial" pitchFamily="34" charset="0"/>
              </a:rPr>
              <a:t>the choice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we </a:t>
            </a:r>
            <a:r>
              <a:rPr sz="2400" dirty="0">
                <a:latin typeface="Arial" pitchFamily="34" charset="0"/>
                <a:cs typeface="Arial" pitchFamily="34" charset="0"/>
              </a:rPr>
              <a:t>make but what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is </a:t>
            </a:r>
            <a:r>
              <a:rPr sz="2400" dirty="0">
                <a:latin typeface="Arial" pitchFamily="34" charset="0"/>
                <a:cs typeface="Arial" pitchFamily="34" charset="0"/>
              </a:rPr>
              <a:t>done once cannot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5" dirty="0" smtClean="0">
                <a:latin typeface="Arial" pitchFamily="34" charset="0"/>
                <a:cs typeface="Arial" pitchFamily="34" charset="0"/>
              </a:rPr>
              <a:t>be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sz="2400" dirty="0" smtClean="0">
                <a:latin typeface="Arial" pitchFamily="34" charset="0"/>
                <a:cs typeface="Arial" pitchFamily="34" charset="0"/>
              </a:rPr>
              <a:t>undone.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R="66675" algn="just">
              <a:lnSpc>
                <a:spcPct val="100000"/>
              </a:lnSpc>
              <a:spcBef>
                <a:spcPts val="105"/>
              </a:spcBef>
              <a:tabLst>
                <a:tab pos="377190" algn="l"/>
              </a:tabLst>
            </a:pPr>
            <a:endParaRPr sz="2400" dirty="0">
              <a:latin typeface="Arial" pitchFamily="34" charset="0"/>
              <a:cs typeface="Arial" pitchFamily="34" charset="0"/>
            </a:endParaRPr>
          </a:p>
          <a:p>
            <a:pPr marL="312420" marR="5080" indent="-300355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Arial" pitchFamily="34" charset="0"/>
                <a:cs typeface="Arial" pitchFamily="34" charset="0"/>
              </a:rPr>
              <a:t>Man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regrets for what </a:t>
            </a:r>
            <a:r>
              <a:rPr sz="2400" dirty="0">
                <a:latin typeface="Arial" pitchFamily="34" charset="0"/>
                <a:cs typeface="Arial" pitchFamily="34" charset="0"/>
              </a:rPr>
              <a:t>he has denied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himself in </a:t>
            </a:r>
            <a:r>
              <a:rPr sz="2400" dirty="0">
                <a:latin typeface="Arial" pitchFamily="34" charset="0"/>
                <a:cs typeface="Arial" pitchFamily="34" charset="0"/>
              </a:rPr>
              <a:t>life , rather than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what  </a:t>
            </a:r>
            <a:r>
              <a:rPr sz="2400" dirty="0">
                <a:latin typeface="Arial" pitchFamily="34" charset="0"/>
                <a:cs typeface="Arial" pitchFamily="34" charset="0"/>
              </a:rPr>
              <a:t>he has chosen.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Hence, the poet </a:t>
            </a:r>
            <a:r>
              <a:rPr sz="2400" dirty="0">
                <a:latin typeface="Arial" pitchFamily="34" charset="0"/>
                <a:cs typeface="Arial" pitchFamily="34" charset="0"/>
              </a:rPr>
              <a:t>has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given </a:t>
            </a:r>
            <a:r>
              <a:rPr sz="2400" dirty="0">
                <a:latin typeface="Arial" pitchFamily="34" charset="0"/>
                <a:cs typeface="Arial" pitchFamily="34" charset="0"/>
              </a:rPr>
              <a:t>his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poem the title </a:t>
            </a:r>
            <a:r>
              <a:rPr sz="2400" dirty="0">
                <a:latin typeface="Arial" pitchFamily="34" charset="0"/>
                <a:cs typeface="Arial" pitchFamily="34" charset="0"/>
              </a:rPr>
              <a:t>“The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5" dirty="0" smtClean="0">
                <a:latin typeface="Arial" pitchFamily="34" charset="0"/>
                <a:cs typeface="Arial" pitchFamily="34" charset="0"/>
              </a:rPr>
              <a:t>Road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5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Taken</a:t>
            </a:r>
            <a:r>
              <a:rPr sz="2400" spc="-5" dirty="0" smtClean="0">
                <a:latin typeface="Arial" pitchFamily="34" charset="0"/>
                <a:cs typeface="Arial" pitchFamily="34" charset="0"/>
              </a:rPr>
              <a:t>”.</a:t>
            </a:r>
            <a:endParaRPr lang="en-US" sz="2400" spc="-5" dirty="0" smtClean="0">
              <a:latin typeface="Arial" pitchFamily="34" charset="0"/>
              <a:cs typeface="Arial" pitchFamily="34" charset="0"/>
            </a:endParaRPr>
          </a:p>
          <a:p>
            <a:pPr marL="12065" marR="5080" algn="just">
              <a:lnSpc>
                <a:spcPct val="100000"/>
              </a:lnSpc>
              <a:spcBef>
                <a:spcPts val="770"/>
              </a:spcBef>
              <a:tabLst>
                <a:tab pos="355600" algn="l"/>
              </a:tabLst>
            </a:pPr>
            <a:endParaRPr sz="2400" dirty="0">
              <a:latin typeface="Arial" pitchFamily="34" charset="0"/>
              <a:cs typeface="Arial" pitchFamily="34" charset="0"/>
            </a:endParaRPr>
          </a:p>
          <a:p>
            <a:pPr marL="502920" marR="139065" lvl="1" indent="-399415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447040" algn="l"/>
              </a:tabLst>
            </a:pPr>
            <a:r>
              <a:rPr sz="2400" dirty="0">
                <a:latin typeface="Arial" pitchFamily="34" charset="0"/>
                <a:cs typeface="Arial" pitchFamily="34" charset="0"/>
              </a:rPr>
              <a:t>The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word </a:t>
            </a:r>
            <a:r>
              <a:rPr sz="2400" dirty="0">
                <a:latin typeface="Arial" pitchFamily="34" charset="0"/>
                <a:cs typeface="Arial" pitchFamily="34" charset="0"/>
              </a:rPr>
              <a:t>"road" not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only </a:t>
            </a:r>
            <a:r>
              <a:rPr sz="2400" dirty="0">
                <a:latin typeface="Arial" pitchFamily="34" charset="0"/>
                <a:cs typeface="Arial" pitchFamily="34" charset="0"/>
              </a:rPr>
              <a:t>means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"way", it </a:t>
            </a:r>
            <a:r>
              <a:rPr sz="2400" dirty="0">
                <a:latin typeface="Arial" pitchFamily="34" charset="0"/>
                <a:cs typeface="Arial" pitchFamily="34" charset="0"/>
              </a:rPr>
              <a:t>also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means "journey" or </a:t>
            </a:r>
            <a:r>
              <a:rPr sz="2400" dirty="0">
                <a:latin typeface="Arial" pitchFamily="34" charset="0"/>
                <a:cs typeface="Arial" pitchFamily="34" charset="0"/>
              </a:rPr>
              <a:t>a 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"stage of </a:t>
            </a:r>
            <a:r>
              <a:rPr sz="2400" dirty="0">
                <a:latin typeface="Arial" pitchFamily="34" charset="0"/>
                <a:cs typeface="Arial" pitchFamily="34" charset="0"/>
              </a:rPr>
              <a:t>journey".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Here "road" </a:t>
            </a:r>
            <a:r>
              <a:rPr sz="2400" dirty="0">
                <a:latin typeface="Arial" pitchFamily="34" charset="0"/>
                <a:cs typeface="Arial" pitchFamily="34" charset="0"/>
              </a:rPr>
              <a:t>does not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signify </a:t>
            </a:r>
            <a:r>
              <a:rPr sz="2400" dirty="0">
                <a:latin typeface="Arial" pitchFamily="34" charset="0"/>
                <a:cs typeface="Arial" pitchFamily="34" charset="0"/>
              </a:rPr>
              <a:t>any ordinary</a:t>
            </a:r>
            <a:r>
              <a:rPr sz="2400" spc="30" dirty="0">
                <a:latin typeface="Arial" pitchFamily="34" charset="0"/>
                <a:cs typeface="Arial" pitchFamily="34" charset="0"/>
              </a:rPr>
              <a:t> </a:t>
            </a:r>
            <a:r>
              <a:rPr sz="2400" dirty="0" smtClean="0">
                <a:latin typeface="Arial" pitchFamily="34" charset="0"/>
                <a:cs typeface="Arial" pitchFamily="34" charset="0"/>
              </a:rPr>
              <a:t>road,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400" spc="-5" dirty="0" smtClean="0">
                <a:latin typeface="Arial" pitchFamily="34" charset="0"/>
                <a:cs typeface="Arial" pitchFamily="34" charset="0"/>
              </a:rPr>
              <a:t>but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functions </a:t>
            </a:r>
            <a:r>
              <a:rPr sz="2400" dirty="0">
                <a:latin typeface="Arial" pitchFamily="34" charset="0"/>
                <a:cs typeface="Arial" pitchFamily="34" charset="0"/>
              </a:rPr>
              <a:t>a metaphor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of </a:t>
            </a:r>
            <a:r>
              <a:rPr sz="2400" dirty="0">
                <a:latin typeface="Arial" pitchFamily="34" charset="0"/>
                <a:cs typeface="Arial" pitchFamily="34" charset="0"/>
              </a:rPr>
              <a:t>a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vital </a:t>
            </a:r>
            <a:r>
              <a:rPr sz="2400" dirty="0">
                <a:latin typeface="Arial" pitchFamily="34" charset="0"/>
                <a:cs typeface="Arial" pitchFamily="34" charset="0"/>
              </a:rPr>
              <a:t>decision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in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our</a:t>
            </a:r>
            <a:r>
              <a:rPr sz="2400" spc="-35" dirty="0">
                <a:latin typeface="Arial" pitchFamily="34" charset="0"/>
                <a:cs typeface="Arial" pitchFamily="34" charset="0"/>
              </a:rPr>
              <a:t> </a:t>
            </a:r>
            <a:r>
              <a:rPr sz="2400" dirty="0">
                <a:latin typeface="Arial" pitchFamily="34" charset="0"/>
                <a:cs typeface="Arial" pitchFamily="34" charset="0"/>
              </a:rPr>
              <a:t>life.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76400" y="312165"/>
            <a:ext cx="51054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i="0" u="sng" spc="-11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Poem’s</a:t>
            </a:r>
            <a:r>
              <a:rPr sz="4400" u="sng" spc="-10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4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Title</a:t>
            </a:r>
            <a:endParaRPr sz="4400" u="sng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177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3000" y="381126"/>
            <a:ext cx="563448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Summary </a:t>
            </a:r>
            <a:r>
              <a:rPr sz="4400" u="sng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Of </a:t>
            </a:r>
            <a:r>
              <a:rPr sz="44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The</a:t>
            </a:r>
            <a:r>
              <a:rPr sz="4400" u="sng" spc="-9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4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Poem</a:t>
            </a:r>
            <a:endParaRPr sz="4400" u="sng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400" y="1066800"/>
            <a:ext cx="8763000" cy="58112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" algn="ctr">
              <a:lnSpc>
                <a:spcPct val="200000"/>
              </a:lnSpc>
              <a:spcBef>
                <a:spcPts val="95"/>
              </a:spcBef>
            </a:pPr>
            <a:r>
              <a:rPr sz="2400" spc="-5" dirty="0">
                <a:latin typeface="Arial" pitchFamily="34" charset="0"/>
                <a:cs typeface="Arial" pitchFamily="34" charset="0"/>
              </a:rPr>
              <a:t>This poem talks about the choices one has to make  in life and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their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consequences. One day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while 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walking in a wooded area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full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of trees, the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poet 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comes to a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place where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he has </a:t>
            </a:r>
            <a:r>
              <a:rPr sz="2400" dirty="0">
                <a:latin typeface="Arial" pitchFamily="34" charset="0"/>
                <a:cs typeface="Arial" pitchFamily="34" charset="0"/>
              </a:rPr>
              <a:t>to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decide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which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road  he should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take.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He starts debating over the choices  as he realizes he cannot walk on both. However he  </a:t>
            </a:r>
            <a:r>
              <a:rPr sz="2400" dirty="0">
                <a:latin typeface="Arial" pitchFamily="34" charset="0"/>
                <a:cs typeface="Arial" pitchFamily="34" charset="0"/>
              </a:rPr>
              <a:t>decides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to take the second </a:t>
            </a:r>
            <a:r>
              <a:rPr sz="2400" dirty="0">
                <a:latin typeface="Arial" pitchFamily="34" charset="0"/>
                <a:cs typeface="Arial" pitchFamily="34" charset="0"/>
              </a:rPr>
              <a:t>path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with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the intention  of travelling on </a:t>
            </a:r>
            <a:r>
              <a:rPr sz="2400" dirty="0">
                <a:latin typeface="Arial" pitchFamily="34" charset="0"/>
                <a:cs typeface="Arial" pitchFamily="34" charset="0"/>
              </a:rPr>
              <a:t>the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first some </a:t>
            </a:r>
            <a:r>
              <a:rPr sz="2400" spc="-10" dirty="0">
                <a:latin typeface="Arial" pitchFamily="34" charset="0"/>
                <a:cs typeface="Arial" pitchFamily="34" charset="0"/>
              </a:rPr>
              <a:t>other time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in</a:t>
            </a:r>
            <a:r>
              <a:rPr sz="2400" spc="90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10" dirty="0" smtClean="0">
                <a:latin typeface="Arial" pitchFamily="34" charset="0"/>
                <a:cs typeface="Arial" pitchFamily="34" charset="0"/>
              </a:rPr>
              <a:t>future</a:t>
            </a:r>
            <a:endParaRPr lang="en-US" sz="2400" spc="-10" dirty="0" smtClean="0">
              <a:latin typeface="Arial" pitchFamily="34" charset="0"/>
              <a:cs typeface="Arial" pitchFamily="34" charset="0"/>
            </a:endParaRPr>
          </a:p>
          <a:p>
            <a:pPr marL="12700" marR="5080" indent="3175" algn="ctr">
              <a:lnSpc>
                <a:spcPct val="100000"/>
              </a:lnSpc>
              <a:spcBef>
                <a:spcPts val="95"/>
              </a:spcBef>
            </a:pPr>
            <a:endParaRPr sz="4000" dirty="0">
              <a:latin typeface="Gabriola"/>
              <a:cs typeface="Gabriola"/>
            </a:endParaRPr>
          </a:p>
        </p:txBody>
      </p:sp>
    </p:spTree>
    <p:extLst>
      <p:ext uri="{BB962C8B-B14F-4D97-AF65-F5344CB8AC3E}">
        <p14:creationId xmlns:p14="http://schemas.microsoft.com/office/powerpoint/2010/main" val="267803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5710" y="497840"/>
            <a:ext cx="41255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Subject 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&amp;</a:t>
            </a:r>
            <a:r>
              <a:rPr sz="4400" i="0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Themes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1620"/>
            <a:ext cx="2732405" cy="12039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Choice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Independence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69" y="2176779"/>
            <a:ext cx="5492115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94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Two roads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diverged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yellow </a:t>
            </a:r>
            <a:r>
              <a:rPr sz="2800" spc="-5" dirty="0">
                <a:latin typeface="Calibri"/>
                <a:cs typeface="Calibri"/>
              </a:rPr>
              <a:t>wood,  </a:t>
            </a:r>
            <a:r>
              <a:rPr sz="2800" spc="-10" dirty="0">
                <a:latin typeface="Calibri"/>
                <a:cs typeface="Calibri"/>
              </a:rPr>
              <a:t>And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sorry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I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could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not travel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both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And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one traveler</a:t>
            </a:r>
            <a:r>
              <a:rPr sz="2800" spc="-5" dirty="0">
                <a:latin typeface="Calibri"/>
                <a:cs typeface="Calibri"/>
              </a:rPr>
              <a:t>, long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stood</a:t>
            </a:r>
            <a:endParaRPr sz="2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looked down one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as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far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as I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could 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To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where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it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bent in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undergrowth</a:t>
            </a:r>
            <a:r>
              <a:rPr sz="2800" spc="-5" dirty="0">
                <a:latin typeface="Calibri"/>
                <a:cs typeface="Calibri"/>
              </a:rPr>
              <a:t>;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2700" y="1391919"/>
            <a:ext cx="2540" cy="894080"/>
          </a:xfrm>
          <a:custGeom>
            <a:avLst/>
            <a:gdLst/>
            <a:ahLst/>
            <a:cxnLst/>
            <a:rect l="l" t="t" r="r" b="b"/>
            <a:pathLst>
              <a:path w="2540" h="894080">
                <a:moveTo>
                  <a:pt x="0" y="894079"/>
                </a:moveTo>
                <a:lnTo>
                  <a:pt x="2540" y="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28089" y="1285239"/>
            <a:ext cx="113029" cy="114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7469" y="247650"/>
            <a:ext cx="341630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chemeClr val="tx1"/>
                </a:solidFill>
              </a:rPr>
              <a:t>The ‘two roads’ represent </a:t>
            </a:r>
            <a:r>
              <a:rPr sz="2000" dirty="0">
                <a:solidFill>
                  <a:schemeClr val="tx1"/>
                </a:solidFill>
              </a:rPr>
              <a:t>a </a:t>
            </a:r>
            <a:r>
              <a:rPr sz="2000" spc="-5" dirty="0">
                <a:solidFill>
                  <a:schemeClr val="tx1"/>
                </a:solidFill>
              </a:rPr>
              <a:t>choice in  </a:t>
            </a:r>
            <a:r>
              <a:rPr sz="2000" i="1" spc="-10" dirty="0">
                <a:solidFill>
                  <a:schemeClr val="tx1"/>
                </a:solidFill>
              </a:rPr>
              <a:t>life </a:t>
            </a:r>
            <a:r>
              <a:rPr sz="2000" i="1" dirty="0">
                <a:solidFill>
                  <a:schemeClr val="tx1"/>
                </a:solidFill>
              </a:rPr>
              <a:t>– </a:t>
            </a:r>
            <a:r>
              <a:rPr sz="2000" i="1" spc="-5" dirty="0">
                <a:solidFill>
                  <a:schemeClr val="tx1"/>
                </a:solidFill>
              </a:rPr>
              <a:t>this is </a:t>
            </a:r>
            <a:r>
              <a:rPr sz="2000" i="1" dirty="0">
                <a:solidFill>
                  <a:schemeClr val="tx1"/>
                </a:solidFill>
              </a:rPr>
              <a:t>a </a:t>
            </a:r>
            <a:r>
              <a:rPr sz="2000" i="1" spc="-5" dirty="0">
                <a:solidFill>
                  <a:schemeClr val="tx1"/>
                </a:solidFill>
              </a:rPr>
              <a:t>metaphor </a:t>
            </a:r>
            <a:r>
              <a:rPr sz="2000" i="1" dirty="0">
                <a:solidFill>
                  <a:schemeClr val="tx1"/>
                </a:solidFill>
              </a:rPr>
              <a:t>as </a:t>
            </a:r>
            <a:r>
              <a:rPr sz="2000" i="1" spc="-5" dirty="0">
                <a:solidFill>
                  <a:schemeClr val="tx1"/>
                </a:solidFill>
              </a:rPr>
              <a:t>the paths  </a:t>
            </a:r>
            <a:r>
              <a:rPr sz="2000" i="1" spc="-10" dirty="0">
                <a:solidFill>
                  <a:schemeClr val="tx1"/>
                </a:solidFill>
              </a:rPr>
              <a:t>should </a:t>
            </a:r>
            <a:r>
              <a:rPr sz="2000" i="1" spc="-5" dirty="0">
                <a:solidFill>
                  <a:schemeClr val="tx1"/>
                </a:solidFill>
              </a:rPr>
              <a:t>not be seen</a:t>
            </a:r>
            <a:r>
              <a:rPr sz="2000" i="1" spc="5" dirty="0">
                <a:solidFill>
                  <a:schemeClr val="tx1"/>
                </a:solidFill>
              </a:rPr>
              <a:t> </a:t>
            </a:r>
            <a:r>
              <a:rPr sz="2000" i="1" spc="-10" dirty="0" smtClean="0">
                <a:solidFill>
                  <a:schemeClr val="tx1"/>
                </a:solidFill>
              </a:rPr>
              <a:t>literally</a:t>
            </a:r>
            <a:r>
              <a:rPr lang="en-US" sz="2000" i="1" spc="-10" dirty="0" smtClean="0">
                <a:solidFill>
                  <a:schemeClr val="tx1"/>
                </a:solidFill>
              </a:rPr>
              <a:t/>
            </a:r>
            <a:br>
              <a:rPr lang="en-US" sz="2000" i="1" spc="-10" dirty="0" smtClean="0">
                <a:solidFill>
                  <a:schemeClr val="tx1"/>
                </a:solidFill>
              </a:rPr>
            </a:br>
            <a:endParaRPr sz="2000" i="1" spc="-10" dirty="0">
              <a:solidFill>
                <a:schemeClr val="tx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42870" y="1560830"/>
            <a:ext cx="842010" cy="581660"/>
          </a:xfrm>
          <a:custGeom>
            <a:avLst/>
            <a:gdLst/>
            <a:ahLst/>
            <a:cxnLst/>
            <a:rect l="l" t="t" r="r" b="b"/>
            <a:pathLst>
              <a:path w="842010" h="581660">
                <a:moveTo>
                  <a:pt x="0" y="581660"/>
                </a:moveTo>
                <a:lnTo>
                  <a:pt x="842009" y="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55670" y="1499869"/>
            <a:ext cx="116839" cy="1054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19600" y="391159"/>
            <a:ext cx="3505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FF0000"/>
                </a:solidFill>
                <a:latin typeface="Calibri"/>
                <a:cs typeface="Calibri"/>
              </a:rPr>
              <a:t>‘diverged’ </a:t>
            </a:r>
            <a:r>
              <a:rPr sz="1800" i="1" dirty="0">
                <a:latin typeface="Calibri"/>
                <a:cs typeface="Calibri"/>
              </a:rPr>
              <a:t>– </a:t>
            </a:r>
            <a:r>
              <a:rPr sz="1800" i="1" spc="-5" dirty="0">
                <a:latin typeface="Calibri"/>
                <a:cs typeface="Calibri"/>
              </a:rPr>
              <a:t>means split or</a:t>
            </a:r>
            <a:r>
              <a:rPr sz="1800" i="1" spc="-75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divided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86000" y="2440939"/>
            <a:ext cx="3538220" cy="416559"/>
          </a:xfrm>
          <a:custGeom>
            <a:avLst/>
            <a:gdLst/>
            <a:ahLst/>
            <a:cxnLst/>
            <a:rect l="l" t="t" r="r" b="b"/>
            <a:pathLst>
              <a:path w="3538220" h="416560">
                <a:moveTo>
                  <a:pt x="0" y="416560"/>
                </a:moveTo>
                <a:lnTo>
                  <a:pt x="3538220" y="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12790" y="2383789"/>
            <a:ext cx="116839" cy="1130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20459" y="1819909"/>
            <a:ext cx="2627630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Calibri"/>
                <a:cs typeface="Calibri"/>
              </a:rPr>
              <a:t>he </a:t>
            </a:r>
            <a:r>
              <a:rPr sz="1800" i="1" spc="-5" dirty="0">
                <a:latin typeface="Calibri"/>
                <a:cs typeface="Calibri"/>
              </a:rPr>
              <a:t>regrets not being </a:t>
            </a:r>
            <a:r>
              <a:rPr sz="1800" i="1" spc="-10" dirty="0">
                <a:latin typeface="Calibri"/>
                <a:cs typeface="Calibri"/>
              </a:rPr>
              <a:t>able </a:t>
            </a:r>
            <a:r>
              <a:rPr sz="1800" i="1" spc="-5" dirty="0">
                <a:latin typeface="Calibri"/>
                <a:cs typeface="Calibri"/>
              </a:rPr>
              <a:t>to  make both </a:t>
            </a:r>
            <a:r>
              <a:rPr sz="1800" i="1" spc="-10" dirty="0">
                <a:latin typeface="Calibri"/>
                <a:cs typeface="Calibri"/>
              </a:rPr>
              <a:t>choices </a:t>
            </a:r>
            <a:r>
              <a:rPr sz="1800" i="1" dirty="0">
                <a:latin typeface="Calibri"/>
                <a:cs typeface="Calibri"/>
              </a:rPr>
              <a:t>- </a:t>
            </a:r>
            <a:r>
              <a:rPr sz="1800" i="1" spc="-5" dirty="0">
                <a:latin typeface="Calibri"/>
                <a:cs typeface="Calibri"/>
              </a:rPr>
              <a:t>as </a:t>
            </a:r>
            <a:r>
              <a:rPr sz="1800" i="1" spc="-5" dirty="0">
                <a:solidFill>
                  <a:srgbClr val="FF0000"/>
                </a:solidFill>
                <a:latin typeface="Calibri"/>
                <a:cs typeface="Calibri"/>
              </a:rPr>
              <a:t>‘one  traveller’ </a:t>
            </a:r>
            <a:r>
              <a:rPr sz="1800" i="1" dirty="0">
                <a:latin typeface="Calibri"/>
                <a:cs typeface="Calibri"/>
              </a:rPr>
              <a:t>we </a:t>
            </a:r>
            <a:r>
              <a:rPr sz="1800" i="1" spc="-5" dirty="0">
                <a:latin typeface="Calibri"/>
                <a:cs typeface="Calibri"/>
              </a:rPr>
              <a:t>cannot do</a:t>
            </a:r>
            <a:r>
              <a:rPr sz="1800" i="1" spc="-70" dirty="0">
                <a:latin typeface="Calibri"/>
                <a:cs typeface="Calibri"/>
              </a:rPr>
              <a:t> </a:t>
            </a:r>
            <a:r>
              <a:rPr sz="1800" i="1" spc="-5" dirty="0" smtClean="0">
                <a:latin typeface="Calibri"/>
                <a:cs typeface="Calibri"/>
              </a:rPr>
              <a:t>this</a:t>
            </a:r>
            <a:endParaRPr lang="en-US" sz="1800" i="1" spc="-5" dirty="0" smtClean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57120" y="2453639"/>
            <a:ext cx="3469640" cy="831850"/>
          </a:xfrm>
          <a:custGeom>
            <a:avLst/>
            <a:gdLst/>
            <a:ahLst/>
            <a:cxnLst/>
            <a:rect l="l" t="t" r="r" b="b"/>
            <a:pathLst>
              <a:path w="3469640" h="831850">
                <a:moveTo>
                  <a:pt x="0" y="831850"/>
                </a:moveTo>
                <a:lnTo>
                  <a:pt x="3469640" y="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10250" y="2397760"/>
            <a:ext cx="119379" cy="1092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57500" y="3785870"/>
            <a:ext cx="2548890" cy="1309370"/>
          </a:xfrm>
          <a:custGeom>
            <a:avLst/>
            <a:gdLst/>
            <a:ahLst/>
            <a:cxnLst/>
            <a:rect l="l" t="t" r="r" b="b"/>
            <a:pathLst>
              <a:path w="2548890" h="1309370">
                <a:moveTo>
                  <a:pt x="0" y="0"/>
                </a:moveTo>
                <a:lnTo>
                  <a:pt x="2548890" y="1309369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82259" y="5045709"/>
            <a:ext cx="119379" cy="101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148839" y="4677409"/>
            <a:ext cx="6530340" cy="17440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6329" marR="5080">
              <a:lnSpc>
                <a:spcPct val="100000"/>
              </a:lnSpc>
              <a:spcBef>
                <a:spcPts val="100"/>
              </a:spcBef>
            </a:pPr>
            <a:r>
              <a:rPr i="1" spc="-10" dirty="0">
                <a:latin typeface="Calibri"/>
                <a:cs typeface="Calibri"/>
              </a:rPr>
              <a:t>represents </a:t>
            </a:r>
            <a:r>
              <a:rPr i="1" spc="-5" dirty="0">
                <a:latin typeface="Calibri"/>
                <a:cs typeface="Calibri"/>
              </a:rPr>
              <a:t>the thought process  needed to make the</a:t>
            </a:r>
            <a:r>
              <a:rPr i="1" spc="-10" dirty="0">
                <a:latin typeface="Calibri"/>
                <a:cs typeface="Calibri"/>
              </a:rPr>
              <a:t> choice.</a:t>
            </a:r>
            <a:endParaRPr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12700" marR="2159000">
              <a:lnSpc>
                <a:spcPct val="100000"/>
              </a:lnSpc>
            </a:pPr>
            <a:r>
              <a:rPr sz="1800" i="1" spc="-5" dirty="0">
                <a:latin typeface="Calibri"/>
                <a:cs typeface="Calibri"/>
              </a:rPr>
              <a:t>The poem </a:t>
            </a:r>
            <a:r>
              <a:rPr sz="1800" i="1" spc="-5" dirty="0">
                <a:solidFill>
                  <a:srgbClr val="FF0000"/>
                </a:solidFill>
                <a:latin typeface="Calibri"/>
                <a:cs typeface="Calibri"/>
              </a:rPr>
              <a:t>rhymes: </a:t>
            </a:r>
            <a:r>
              <a:rPr sz="1800" i="1" spc="-10" dirty="0">
                <a:solidFill>
                  <a:srgbClr val="FF0000"/>
                </a:solidFill>
                <a:latin typeface="Calibri"/>
                <a:cs typeface="Calibri"/>
              </a:rPr>
              <a:t>abaab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800" i="1" spc="-5" dirty="0">
                <a:latin typeface="Calibri"/>
                <a:cs typeface="Calibri"/>
              </a:rPr>
              <a:t>this </a:t>
            </a:r>
            <a:r>
              <a:rPr sz="1800" i="1" spc="-10" dirty="0">
                <a:latin typeface="Calibri"/>
                <a:cs typeface="Calibri"/>
              </a:rPr>
              <a:t>is </a:t>
            </a:r>
            <a:r>
              <a:rPr sz="1800" i="1" dirty="0">
                <a:latin typeface="Calibri"/>
                <a:cs typeface="Calibri"/>
              </a:rPr>
              <a:t>a </a:t>
            </a:r>
            <a:r>
              <a:rPr sz="1800" i="1" spc="-10" dirty="0">
                <a:latin typeface="Calibri"/>
                <a:cs typeface="Calibri"/>
              </a:rPr>
              <a:t>lyrical,  </a:t>
            </a:r>
            <a:r>
              <a:rPr sz="1800" i="1" spc="-5" dirty="0">
                <a:latin typeface="Calibri"/>
                <a:cs typeface="Calibri"/>
              </a:rPr>
              <a:t>traditional </a:t>
            </a:r>
            <a:r>
              <a:rPr sz="1800" i="1" dirty="0">
                <a:latin typeface="Calibri"/>
                <a:cs typeface="Calibri"/>
              </a:rPr>
              <a:t>poem </a:t>
            </a:r>
            <a:r>
              <a:rPr sz="1800" i="1" spc="-5" dirty="0">
                <a:latin typeface="Calibri"/>
                <a:cs typeface="Calibri"/>
              </a:rPr>
              <a:t>unlike others in the</a:t>
            </a:r>
            <a:r>
              <a:rPr sz="1800" i="1" spc="-8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anthology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629" y="533400"/>
            <a:ext cx="7444740" cy="430887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Summary of the first stanza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" y="1557020"/>
            <a:ext cx="9109710" cy="380950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spc="-5" dirty="0">
                <a:latin typeface="Arial" pitchFamily="34" charset="0"/>
                <a:cs typeface="Arial" pitchFamily="34" charset="0"/>
              </a:rPr>
              <a:t>The speaker describes his position. He has been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out 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for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walking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in the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woods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and comes in between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the 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diversion of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two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roads, he stands there looking as  far down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each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one as he can see. He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would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like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to 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try out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both,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but doubts he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could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do that, so  therefore 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continues to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look down the roads for a  long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time trying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to make his decision about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which  </a:t>
            </a:r>
            <a:r>
              <a:rPr lang="en-US" sz="2400" spc="-5" dirty="0">
                <a:latin typeface="Arial" pitchFamily="34" charset="0"/>
                <a:cs typeface="Arial" pitchFamily="34" charset="0"/>
              </a:rPr>
              <a:t>road to</a:t>
            </a:r>
            <a:r>
              <a:rPr lang="en-US" sz="2400" spc="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pc="-10" dirty="0">
                <a:latin typeface="Arial" pitchFamily="34" charset="0"/>
                <a:cs typeface="Arial" pitchFamily="34" charset="0"/>
              </a:rPr>
              <a:t>take.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42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69" y="2034540"/>
            <a:ext cx="5821680" cy="215773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467359">
              <a:lnSpc>
                <a:spcPts val="3350"/>
              </a:lnSpc>
              <a:spcBef>
                <a:spcPts val="219"/>
              </a:spcBef>
            </a:pPr>
            <a:r>
              <a:rPr sz="2800" spc="-5" dirty="0">
                <a:latin typeface="Calibri"/>
                <a:cs typeface="Calibri"/>
              </a:rPr>
              <a:t>Then took the other,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as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just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as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fair</a:t>
            </a:r>
            <a:r>
              <a:rPr sz="2800" spc="-5" dirty="0">
                <a:latin typeface="Calibri"/>
                <a:cs typeface="Calibri"/>
              </a:rPr>
              <a:t>,  </a:t>
            </a:r>
            <a:r>
              <a:rPr sz="2800" spc="-10" dirty="0">
                <a:latin typeface="Calibri"/>
                <a:cs typeface="Calibri"/>
              </a:rPr>
              <a:t>And having perhaps </a:t>
            </a:r>
            <a:r>
              <a:rPr sz="2800" spc="-5" dirty="0">
                <a:latin typeface="Calibri"/>
                <a:cs typeface="Calibri"/>
              </a:rPr>
              <a:t>the better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claim,</a:t>
            </a:r>
            <a:endParaRPr sz="2800" dirty="0">
              <a:latin typeface="Calibri"/>
              <a:cs typeface="Calibri"/>
            </a:endParaRPr>
          </a:p>
          <a:p>
            <a:pPr marL="12700" marR="5080">
              <a:lnSpc>
                <a:spcPts val="3360"/>
              </a:lnSpc>
            </a:pPr>
            <a:r>
              <a:rPr sz="2800" spc="-5" dirty="0">
                <a:latin typeface="Calibri"/>
                <a:cs typeface="Calibri"/>
              </a:rPr>
              <a:t>Because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it was grassy and wanted 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wear</a:t>
            </a:r>
            <a:r>
              <a:rPr sz="2800" spc="5" dirty="0">
                <a:latin typeface="Calibri"/>
                <a:cs typeface="Calibri"/>
              </a:rPr>
              <a:t>;  </a:t>
            </a:r>
            <a:r>
              <a:rPr sz="2800" spc="-10" dirty="0">
                <a:latin typeface="Calibri"/>
                <a:cs typeface="Calibri"/>
              </a:rPr>
              <a:t>Though </a:t>
            </a:r>
            <a:r>
              <a:rPr sz="2800" dirty="0">
                <a:latin typeface="Calibri"/>
                <a:cs typeface="Calibri"/>
              </a:rPr>
              <a:t>as </a:t>
            </a:r>
            <a:r>
              <a:rPr sz="2800" spc="-5" dirty="0">
                <a:latin typeface="Calibri"/>
                <a:cs typeface="Calibri"/>
              </a:rPr>
              <a:t>for that the </a:t>
            </a:r>
            <a:r>
              <a:rPr sz="2800" spc="-10" dirty="0">
                <a:latin typeface="Calibri"/>
                <a:cs typeface="Calibri"/>
              </a:rPr>
              <a:t>passing there  </a:t>
            </a:r>
            <a:r>
              <a:rPr sz="2800" spc="-5" dirty="0">
                <a:latin typeface="Calibri"/>
                <a:cs typeface="Calibri"/>
              </a:rPr>
              <a:t>Had worn them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really about the</a:t>
            </a:r>
            <a:r>
              <a:rPr sz="28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same</a:t>
            </a:r>
            <a:r>
              <a:rPr sz="2800" spc="-5" dirty="0">
                <a:latin typeface="Calibri"/>
                <a:cs typeface="Calibri"/>
              </a:rPr>
              <a:t>,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58259" y="1482089"/>
            <a:ext cx="1337310" cy="803910"/>
          </a:xfrm>
          <a:custGeom>
            <a:avLst/>
            <a:gdLst/>
            <a:ahLst/>
            <a:cxnLst/>
            <a:rect l="l" t="t" r="r" b="b"/>
            <a:pathLst>
              <a:path w="1337310" h="803910">
                <a:moveTo>
                  <a:pt x="0" y="803910"/>
                </a:moveTo>
                <a:lnTo>
                  <a:pt x="1337310" y="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68900" y="1428750"/>
            <a:ext cx="118110" cy="10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34840" y="605790"/>
            <a:ext cx="41757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chemeClr val="tx1"/>
                </a:solidFill>
              </a:rPr>
              <a:t>sees both choices </a:t>
            </a:r>
            <a:r>
              <a:rPr sz="2000" dirty="0">
                <a:solidFill>
                  <a:schemeClr val="tx1"/>
                </a:solidFill>
              </a:rPr>
              <a:t>as </a:t>
            </a:r>
            <a:r>
              <a:rPr sz="2000" spc="-5" dirty="0">
                <a:solidFill>
                  <a:schemeClr val="tx1"/>
                </a:solidFill>
              </a:rPr>
              <a:t>having</a:t>
            </a:r>
            <a:r>
              <a:rPr sz="2000" spc="-80" dirty="0">
                <a:solidFill>
                  <a:schemeClr val="tx1"/>
                </a:solidFill>
              </a:rPr>
              <a:t> </a:t>
            </a:r>
            <a:r>
              <a:rPr sz="2000" spc="-5" dirty="0">
                <a:solidFill>
                  <a:schemeClr val="tx1"/>
                </a:solidFill>
              </a:rPr>
              <a:t>equal  </a:t>
            </a:r>
            <a:r>
              <a:rPr sz="2000" i="1" spc="-5" dirty="0">
                <a:solidFill>
                  <a:schemeClr val="tx1"/>
                </a:solidFill>
              </a:rPr>
              <a:t>merit </a:t>
            </a:r>
            <a:r>
              <a:rPr sz="2000" i="1" dirty="0">
                <a:solidFill>
                  <a:schemeClr val="tx1"/>
                </a:solidFill>
              </a:rPr>
              <a:t>– </a:t>
            </a:r>
            <a:r>
              <a:rPr sz="2000" i="1" spc="-5" dirty="0">
                <a:solidFill>
                  <a:schemeClr val="tx1"/>
                </a:solidFill>
              </a:rPr>
              <a:t>pros and</a:t>
            </a:r>
            <a:r>
              <a:rPr sz="2000" i="1" spc="-15" dirty="0">
                <a:solidFill>
                  <a:schemeClr val="tx1"/>
                </a:solidFill>
              </a:rPr>
              <a:t> </a:t>
            </a:r>
            <a:r>
              <a:rPr sz="2000" i="1" spc="-5" dirty="0">
                <a:solidFill>
                  <a:schemeClr val="tx1"/>
                </a:solidFill>
              </a:rPr>
              <a:t>cons</a:t>
            </a:r>
          </a:p>
        </p:txBody>
      </p:sp>
      <p:sp>
        <p:nvSpPr>
          <p:cNvPr id="6" name="object 6"/>
          <p:cNvSpPr/>
          <p:nvPr/>
        </p:nvSpPr>
        <p:spPr>
          <a:xfrm>
            <a:off x="5214620" y="2940050"/>
            <a:ext cx="1181100" cy="132080"/>
          </a:xfrm>
          <a:custGeom>
            <a:avLst/>
            <a:gdLst/>
            <a:ahLst/>
            <a:cxnLst/>
            <a:rect l="l" t="t" r="r" b="b"/>
            <a:pathLst>
              <a:path w="1181100" h="132080">
                <a:moveTo>
                  <a:pt x="0" y="132079"/>
                </a:moveTo>
                <a:lnTo>
                  <a:pt x="1181100" y="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84290" y="2882900"/>
            <a:ext cx="116839" cy="113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506209" y="2391409"/>
            <a:ext cx="2359660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731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Calibri"/>
                <a:cs typeface="Calibri"/>
              </a:rPr>
              <a:t>the narrator chooses</a:t>
            </a:r>
            <a:r>
              <a:rPr sz="1800" i="1" spc="-9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the  path that was </a:t>
            </a:r>
            <a:r>
              <a:rPr sz="1800" i="1" spc="-10" dirty="0">
                <a:latin typeface="Calibri"/>
                <a:cs typeface="Calibri"/>
              </a:rPr>
              <a:t>grassier,  </a:t>
            </a:r>
            <a:r>
              <a:rPr sz="1800" i="1" spc="-5" dirty="0">
                <a:latin typeface="Calibri"/>
                <a:cs typeface="Calibri"/>
              </a:rPr>
              <a:t>hence less people had  walked it </a:t>
            </a:r>
            <a:r>
              <a:rPr sz="1800" i="1" spc="-10" dirty="0">
                <a:latin typeface="Calibri"/>
                <a:cs typeface="Calibri"/>
              </a:rPr>
              <a:t>in </a:t>
            </a:r>
            <a:r>
              <a:rPr sz="1800" i="1" spc="-5" dirty="0">
                <a:latin typeface="Calibri"/>
                <a:cs typeface="Calibri"/>
              </a:rPr>
              <a:t>the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past.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i="1" dirty="0">
                <a:latin typeface="Calibri"/>
                <a:cs typeface="Calibri"/>
              </a:rPr>
              <a:t>Keep </a:t>
            </a:r>
            <a:r>
              <a:rPr sz="1800" i="1" spc="-5" dirty="0">
                <a:latin typeface="Calibri"/>
                <a:cs typeface="Calibri"/>
              </a:rPr>
              <a:t>remembering this</a:t>
            </a:r>
            <a:r>
              <a:rPr sz="1800" i="1" spc="-95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is  all </a:t>
            </a:r>
            <a:r>
              <a:rPr sz="1800" i="1" dirty="0">
                <a:latin typeface="Calibri"/>
                <a:cs typeface="Calibri"/>
              </a:rPr>
              <a:t>a </a:t>
            </a:r>
            <a:r>
              <a:rPr sz="1800" i="1" spc="-5" dirty="0">
                <a:latin typeface="Calibri"/>
                <a:cs typeface="Calibri"/>
              </a:rPr>
              <a:t>metaphor </a:t>
            </a:r>
            <a:r>
              <a:rPr sz="1800" i="1" dirty="0">
                <a:latin typeface="Calibri"/>
                <a:cs typeface="Calibri"/>
              </a:rPr>
              <a:t>for </a:t>
            </a:r>
            <a:r>
              <a:rPr sz="1800" i="1" spc="-5" dirty="0">
                <a:latin typeface="Calibri"/>
                <a:cs typeface="Calibri"/>
              </a:rPr>
              <a:t>the  choices one </a:t>
            </a:r>
            <a:r>
              <a:rPr sz="1800" i="1" spc="-10" dirty="0">
                <a:latin typeface="Calibri"/>
                <a:cs typeface="Calibri"/>
              </a:rPr>
              <a:t>has </a:t>
            </a:r>
            <a:r>
              <a:rPr sz="1800" i="1" spc="-5" dirty="0">
                <a:latin typeface="Calibri"/>
                <a:cs typeface="Calibri"/>
              </a:rPr>
              <a:t>to make  in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life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01010" y="3928109"/>
            <a:ext cx="999490" cy="1066800"/>
          </a:xfrm>
          <a:custGeom>
            <a:avLst/>
            <a:gdLst/>
            <a:ahLst/>
            <a:cxnLst/>
            <a:rect l="l" t="t" r="r" b="b"/>
            <a:pathLst>
              <a:path w="999489" h="1066800">
                <a:moveTo>
                  <a:pt x="999489" y="0"/>
                </a:moveTo>
                <a:lnTo>
                  <a:pt x="0" y="1066800"/>
                </a:lnTo>
              </a:path>
            </a:pathLst>
          </a:custGeom>
          <a:ln w="889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28620" y="4958079"/>
            <a:ext cx="111760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0829" y="5177790"/>
            <a:ext cx="627761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Calibri"/>
                <a:cs typeface="Calibri"/>
              </a:rPr>
              <a:t>after thinking about it he declares them worn </a:t>
            </a:r>
            <a:r>
              <a:rPr sz="1800" i="1" spc="-5" dirty="0">
                <a:solidFill>
                  <a:srgbClr val="FF0000"/>
                </a:solidFill>
                <a:latin typeface="Calibri"/>
                <a:cs typeface="Calibri"/>
              </a:rPr>
              <a:t>‘about the same’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800" i="1" spc="-5" dirty="0">
                <a:latin typeface="Calibri"/>
                <a:cs typeface="Calibri"/>
              </a:rPr>
              <a:t>he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1800" i="1" spc="-5" dirty="0">
                <a:latin typeface="Calibri"/>
                <a:cs typeface="Calibri"/>
              </a:rPr>
              <a:t>contradicts himself showing us the difficulty of the decision </a:t>
            </a:r>
            <a:r>
              <a:rPr sz="1800" i="1" spc="-10" dirty="0">
                <a:latin typeface="Calibri"/>
                <a:cs typeface="Calibri"/>
              </a:rPr>
              <a:t>and </a:t>
            </a:r>
            <a:r>
              <a:rPr sz="1800" i="1" spc="-5" dirty="0">
                <a:latin typeface="Calibri"/>
                <a:cs typeface="Calibri"/>
              </a:rPr>
              <a:t>his  hesitancy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381000"/>
            <a:ext cx="7227569" cy="838200"/>
          </a:xfrm>
        </p:spPr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</a:rPr>
              <a:t>Summary of the second stanza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" y="1557020"/>
            <a:ext cx="9109710" cy="5041765"/>
          </a:xfrm>
        </p:spPr>
        <p:txBody>
          <a:bodyPr/>
          <a:lstStyle/>
          <a:p>
            <a:pPr marL="12065" marR="5080" indent="3810" algn="ctr">
              <a:lnSpc>
                <a:spcPct val="150000"/>
              </a:lnSpc>
              <a:spcBef>
                <a:spcPts val="105"/>
              </a:spcBef>
            </a:pPr>
            <a:r>
              <a:rPr lang="en-US" sz="2800" dirty="0">
                <a:latin typeface="Gabriola"/>
                <a:cs typeface="Gabriola"/>
              </a:rPr>
              <a:t>He </a:t>
            </a:r>
            <a:r>
              <a:rPr lang="en-US" sz="2800" spc="-5" dirty="0">
                <a:latin typeface="Gabriola"/>
                <a:cs typeface="Gabriola"/>
              </a:rPr>
              <a:t>looked </a:t>
            </a:r>
            <a:r>
              <a:rPr lang="en-US" sz="2800" dirty="0">
                <a:latin typeface="Gabriola"/>
                <a:cs typeface="Gabriola"/>
              </a:rPr>
              <a:t>down </a:t>
            </a:r>
            <a:r>
              <a:rPr lang="en-US" sz="2800" spc="-5" dirty="0">
                <a:latin typeface="Gabriola"/>
                <a:cs typeface="Gabriola"/>
              </a:rPr>
              <a:t>the first one </a:t>
            </a:r>
            <a:r>
              <a:rPr lang="en-US" sz="2800" dirty="0">
                <a:latin typeface="Gabriola"/>
                <a:cs typeface="Gabriola"/>
              </a:rPr>
              <a:t>“to where </a:t>
            </a:r>
            <a:r>
              <a:rPr lang="en-US" sz="2800" spc="-5" dirty="0">
                <a:latin typeface="Gabriola"/>
                <a:cs typeface="Gabriola"/>
              </a:rPr>
              <a:t>it bend in the  </a:t>
            </a:r>
            <a:r>
              <a:rPr lang="en-US" sz="2800" dirty="0">
                <a:latin typeface="Gabriola"/>
                <a:cs typeface="Gabriola"/>
              </a:rPr>
              <a:t>undergrowth”, and </a:t>
            </a:r>
            <a:r>
              <a:rPr lang="en-US" sz="2800" spc="-5" dirty="0">
                <a:latin typeface="Gabriola"/>
                <a:cs typeface="Gabriola"/>
              </a:rPr>
              <a:t>then the </a:t>
            </a:r>
            <a:r>
              <a:rPr lang="en-US" sz="2800" dirty="0">
                <a:latin typeface="Gabriola"/>
                <a:cs typeface="Gabriola"/>
              </a:rPr>
              <a:t>second </a:t>
            </a:r>
            <a:r>
              <a:rPr lang="en-US" sz="2800" spc="-5" dirty="0">
                <a:latin typeface="Gabriola"/>
                <a:cs typeface="Gabriola"/>
              </a:rPr>
              <a:t>one </a:t>
            </a:r>
            <a:r>
              <a:rPr lang="en-US" sz="2800" dirty="0">
                <a:latin typeface="Gabriola"/>
                <a:cs typeface="Gabriola"/>
              </a:rPr>
              <a:t>, and he  decided </a:t>
            </a:r>
            <a:r>
              <a:rPr lang="en-US" sz="2800" spc="-5" dirty="0">
                <a:latin typeface="Gabriola"/>
                <a:cs typeface="Gabriola"/>
              </a:rPr>
              <a:t>to take the </a:t>
            </a:r>
            <a:r>
              <a:rPr lang="en-US" sz="2800" dirty="0">
                <a:latin typeface="Gabriola"/>
                <a:cs typeface="Gabriola"/>
              </a:rPr>
              <a:t>other </a:t>
            </a:r>
            <a:r>
              <a:rPr lang="en-US" sz="2800" spc="-5" dirty="0">
                <a:latin typeface="Gabriola"/>
                <a:cs typeface="Gabriola"/>
              </a:rPr>
              <a:t>path, </a:t>
            </a:r>
            <a:r>
              <a:rPr lang="en-US" sz="2800" dirty="0">
                <a:latin typeface="Gabriola"/>
                <a:cs typeface="Gabriola"/>
              </a:rPr>
              <a:t>because </a:t>
            </a:r>
            <a:r>
              <a:rPr lang="en-US" sz="2800" spc="-5" dirty="0">
                <a:latin typeface="Gabriola"/>
                <a:cs typeface="Gabriola"/>
              </a:rPr>
              <a:t>it </a:t>
            </a:r>
            <a:r>
              <a:rPr lang="en-US" sz="2800" dirty="0">
                <a:latin typeface="Gabriola"/>
                <a:cs typeface="Gabriola"/>
              </a:rPr>
              <a:t>seemed </a:t>
            </a:r>
            <a:r>
              <a:rPr lang="en-US" sz="2800" spc="-5" dirty="0">
                <a:latin typeface="Gabriola"/>
                <a:cs typeface="Gabriola"/>
              </a:rPr>
              <a:t>to  have </a:t>
            </a:r>
            <a:r>
              <a:rPr lang="en-US" sz="2800" dirty="0">
                <a:latin typeface="Gabriola"/>
                <a:cs typeface="Gabriola"/>
              </a:rPr>
              <a:t>less </a:t>
            </a:r>
            <a:r>
              <a:rPr lang="en-US" sz="2800" spc="-5" dirty="0">
                <a:latin typeface="Gabriola"/>
                <a:cs typeface="Gabriola"/>
              </a:rPr>
              <a:t>traveled than the first. </a:t>
            </a:r>
            <a:r>
              <a:rPr lang="en-US" sz="2800" dirty="0">
                <a:latin typeface="Gabriola"/>
                <a:cs typeface="Gabriola"/>
              </a:rPr>
              <a:t>But </a:t>
            </a:r>
            <a:r>
              <a:rPr lang="en-US" sz="2800" spc="-5" dirty="0">
                <a:latin typeface="Gabriola"/>
                <a:cs typeface="Gabriola"/>
              </a:rPr>
              <a:t>then </a:t>
            </a:r>
            <a:r>
              <a:rPr lang="en-US" sz="2800" dirty="0">
                <a:latin typeface="Gabriola"/>
                <a:cs typeface="Gabriola"/>
              </a:rPr>
              <a:t>he </a:t>
            </a:r>
            <a:r>
              <a:rPr lang="en-US" sz="2800" spc="-5" dirty="0">
                <a:latin typeface="Gabriola"/>
                <a:cs typeface="Gabriola"/>
              </a:rPr>
              <a:t>goes </a:t>
            </a:r>
            <a:r>
              <a:rPr lang="en-US" sz="2800" dirty="0">
                <a:latin typeface="Gabriola"/>
                <a:cs typeface="Gabriola"/>
              </a:rPr>
              <a:t>on </a:t>
            </a:r>
            <a:r>
              <a:rPr lang="en-US" sz="2800" spc="-5" dirty="0">
                <a:latin typeface="Gabriola"/>
                <a:cs typeface="Gabriola"/>
              </a:rPr>
              <a:t>to  </a:t>
            </a:r>
            <a:r>
              <a:rPr lang="en-US" sz="2800" dirty="0">
                <a:latin typeface="Gabriola"/>
                <a:cs typeface="Gabriola"/>
              </a:rPr>
              <a:t>say </a:t>
            </a:r>
            <a:r>
              <a:rPr lang="en-US" sz="2800" spc="-5" dirty="0">
                <a:latin typeface="Gabriola"/>
                <a:cs typeface="Gabriola"/>
              </a:rPr>
              <a:t>that they actually were very similarly </a:t>
            </a:r>
            <a:r>
              <a:rPr lang="en-US" sz="2800" dirty="0">
                <a:latin typeface="Gabriola"/>
                <a:cs typeface="Gabriola"/>
              </a:rPr>
              <a:t>worn. The  second </a:t>
            </a:r>
            <a:r>
              <a:rPr lang="en-US" sz="2800" spc="-5" dirty="0">
                <a:latin typeface="Gabriola"/>
                <a:cs typeface="Gabriola"/>
              </a:rPr>
              <a:t>one that </a:t>
            </a:r>
            <a:r>
              <a:rPr lang="en-US" sz="2800" dirty="0">
                <a:latin typeface="Gabriola"/>
                <a:cs typeface="Gabriola"/>
              </a:rPr>
              <a:t>he took seems </a:t>
            </a:r>
            <a:r>
              <a:rPr lang="en-US" sz="2800" spc="-10" dirty="0">
                <a:latin typeface="Gabriola"/>
                <a:cs typeface="Gabriola"/>
              </a:rPr>
              <a:t>less </a:t>
            </a:r>
            <a:r>
              <a:rPr lang="en-US" sz="2800" spc="-5" dirty="0">
                <a:latin typeface="Gabriola"/>
                <a:cs typeface="Gabriola"/>
              </a:rPr>
              <a:t>traveled but </a:t>
            </a:r>
            <a:r>
              <a:rPr lang="en-US" sz="2800" spc="-10" dirty="0">
                <a:latin typeface="Gabriola"/>
                <a:cs typeface="Gabriola"/>
              </a:rPr>
              <a:t>as </a:t>
            </a:r>
            <a:r>
              <a:rPr lang="en-US" sz="2800" spc="-5" dirty="0">
                <a:latin typeface="Gabriola"/>
                <a:cs typeface="Gabriola"/>
              </a:rPr>
              <a:t>he  thinks </a:t>
            </a:r>
            <a:r>
              <a:rPr lang="en-US" sz="2800" dirty="0">
                <a:latin typeface="Gabriola"/>
                <a:cs typeface="Gabriola"/>
              </a:rPr>
              <a:t>about </a:t>
            </a:r>
            <a:r>
              <a:rPr lang="en-US" sz="2800" spc="-5" dirty="0">
                <a:latin typeface="Gabriola"/>
                <a:cs typeface="Gabriola"/>
              </a:rPr>
              <a:t>it, </a:t>
            </a:r>
            <a:r>
              <a:rPr lang="en-US" sz="2800" dirty="0">
                <a:latin typeface="Gabriola"/>
                <a:cs typeface="Gabriola"/>
              </a:rPr>
              <a:t>he </a:t>
            </a:r>
            <a:r>
              <a:rPr lang="en-US" sz="2800" spc="-5" dirty="0">
                <a:latin typeface="Gabriola"/>
                <a:cs typeface="Gabriola"/>
              </a:rPr>
              <a:t>realizes that </a:t>
            </a:r>
            <a:r>
              <a:rPr lang="en-US" sz="2800" dirty="0">
                <a:latin typeface="Gabriola"/>
                <a:cs typeface="Gabriola"/>
              </a:rPr>
              <a:t>they </a:t>
            </a:r>
            <a:r>
              <a:rPr lang="en-US" sz="2800" spc="-5" dirty="0">
                <a:latin typeface="Gabriola"/>
                <a:cs typeface="Gabriola"/>
              </a:rPr>
              <a:t>were “really </a:t>
            </a:r>
            <a:r>
              <a:rPr lang="en-US" sz="2800" dirty="0">
                <a:latin typeface="Gabriola"/>
                <a:cs typeface="Gabriola"/>
              </a:rPr>
              <a:t>about  </a:t>
            </a:r>
            <a:r>
              <a:rPr lang="en-US" sz="2800" spc="-5" dirty="0">
                <a:latin typeface="Gabriola"/>
                <a:cs typeface="Gabriola"/>
              </a:rPr>
              <a:t>the </a:t>
            </a:r>
            <a:r>
              <a:rPr lang="en-US" sz="2800" dirty="0">
                <a:latin typeface="Gabriola"/>
                <a:cs typeface="Gabriola"/>
              </a:rPr>
              <a:t>same”. </a:t>
            </a:r>
            <a:r>
              <a:rPr lang="en-US" sz="2800" spc="-5" dirty="0">
                <a:latin typeface="Gabriola"/>
                <a:cs typeface="Gabriola"/>
              </a:rPr>
              <a:t>Not </a:t>
            </a:r>
            <a:r>
              <a:rPr lang="en-US" sz="2800" dirty="0">
                <a:latin typeface="Gabriola"/>
                <a:cs typeface="Gabriola"/>
              </a:rPr>
              <a:t>exactly </a:t>
            </a:r>
            <a:r>
              <a:rPr lang="en-US" sz="2800" spc="-5" dirty="0">
                <a:latin typeface="Gabriola"/>
                <a:cs typeface="Gabriola"/>
              </a:rPr>
              <a:t>the </a:t>
            </a:r>
            <a:r>
              <a:rPr lang="en-US" sz="2800" dirty="0">
                <a:latin typeface="Gabriola"/>
                <a:cs typeface="Gabriola"/>
              </a:rPr>
              <a:t>same </a:t>
            </a:r>
            <a:r>
              <a:rPr lang="en-US" sz="2800" spc="-5" dirty="0">
                <a:latin typeface="Gabriola"/>
                <a:cs typeface="Gabriola"/>
              </a:rPr>
              <a:t>but only </a:t>
            </a:r>
            <a:r>
              <a:rPr lang="en-US" sz="2800" dirty="0">
                <a:latin typeface="Gabriola"/>
                <a:cs typeface="Gabriola"/>
              </a:rPr>
              <a:t>“about</a:t>
            </a:r>
            <a:r>
              <a:rPr lang="en-US" sz="2800" spc="-10" dirty="0">
                <a:latin typeface="Gabriola"/>
                <a:cs typeface="Gabriola"/>
              </a:rPr>
              <a:t> </a:t>
            </a:r>
            <a:r>
              <a:rPr lang="en-US" sz="2800" spc="-5" dirty="0">
                <a:latin typeface="Gabriola"/>
                <a:cs typeface="Gabriola"/>
              </a:rPr>
              <a:t>the</a:t>
            </a:r>
            <a:endParaRPr lang="en-US" sz="2800" dirty="0">
              <a:latin typeface="Gabriola"/>
              <a:cs typeface="Gabriola"/>
            </a:endParaRPr>
          </a:p>
          <a:p>
            <a:pPr marL="9525" algn="ctr">
              <a:lnSpc>
                <a:spcPct val="150000"/>
              </a:lnSpc>
              <a:spcBef>
                <a:spcPts val="5"/>
              </a:spcBef>
            </a:pPr>
            <a:r>
              <a:rPr lang="en-US" sz="2800" spc="-5" dirty="0">
                <a:latin typeface="Gabriola"/>
                <a:cs typeface="Gabriola"/>
              </a:rPr>
              <a:t>same”.</a:t>
            </a:r>
            <a:endParaRPr lang="en-US" sz="2800" dirty="0">
              <a:latin typeface="Gabriola"/>
              <a:cs typeface="Gabriola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123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1303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About the Poet</vt:lpstr>
      <vt:lpstr> Poem’s Title</vt:lpstr>
      <vt:lpstr>Summary Of The Poem</vt:lpstr>
      <vt:lpstr>Subject &amp; Themes</vt:lpstr>
      <vt:lpstr>The ‘two roads’ represent a choice in  life – this is a metaphor as the paths  should not be seen literally </vt:lpstr>
      <vt:lpstr>Summary of the first stanza</vt:lpstr>
      <vt:lpstr>sees both choices as having equal  merit – pros and cons</vt:lpstr>
      <vt:lpstr>Summary of the second stanza</vt:lpstr>
      <vt:lpstr>looking back, he realises that no one had chosen either  path that day – both were covered with ‘leaves no step  had trodden black’</vt:lpstr>
      <vt:lpstr>Summary of the third stanza</vt:lpstr>
      <vt:lpstr>he looks to the future – he cannot be certain that his  choice was the right one</vt:lpstr>
      <vt:lpstr>Summary of the fourth stanza</vt:lpstr>
      <vt:lpstr>Links to other poems…</vt:lpstr>
      <vt:lpstr>Hints and Tips</vt:lpstr>
      <vt:lpstr>Example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Road Not Taken  by Robert Frost (pg 28)</dc:title>
  <dc:creator>Arun</dc:creator>
  <cp:lastModifiedBy>Arun</cp:lastModifiedBy>
  <cp:revision>8</cp:revision>
  <dcterms:created xsi:type="dcterms:W3CDTF">2020-03-29T07:58:47Z</dcterms:created>
  <dcterms:modified xsi:type="dcterms:W3CDTF">2020-03-30T06:27:41Z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2015-05-30T00:00:00Z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2020-03-29T00:00:00Z</vt:filetime>
  </property>
</Properties>
</file>